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3.jpg" ContentType="image/jpeg"/>
  <Override PartName="/ppt/media/image5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68"/>
  </p:notesMasterIdLst>
  <p:sldIdLst>
    <p:sldId id="388" r:id="rId4"/>
    <p:sldId id="404" r:id="rId5"/>
    <p:sldId id="371" r:id="rId6"/>
    <p:sldId id="412" r:id="rId7"/>
    <p:sldId id="414" r:id="rId8"/>
    <p:sldId id="413" r:id="rId9"/>
    <p:sldId id="415" r:id="rId10"/>
    <p:sldId id="406" r:id="rId11"/>
    <p:sldId id="407" r:id="rId12"/>
    <p:sldId id="409" r:id="rId13"/>
    <p:sldId id="410" r:id="rId14"/>
    <p:sldId id="411" r:id="rId15"/>
    <p:sldId id="468" r:id="rId16"/>
    <p:sldId id="469" r:id="rId17"/>
    <p:sldId id="470" r:id="rId18"/>
    <p:sldId id="471" r:id="rId19"/>
    <p:sldId id="472" r:id="rId20"/>
    <p:sldId id="473" r:id="rId21"/>
    <p:sldId id="474" r:id="rId22"/>
    <p:sldId id="475" r:id="rId23"/>
    <p:sldId id="476" r:id="rId24"/>
    <p:sldId id="477" r:id="rId25"/>
    <p:sldId id="478" r:id="rId26"/>
    <p:sldId id="479" r:id="rId27"/>
    <p:sldId id="480" r:id="rId28"/>
    <p:sldId id="481" r:id="rId29"/>
    <p:sldId id="482" r:id="rId30"/>
    <p:sldId id="483" r:id="rId31"/>
    <p:sldId id="484" r:id="rId32"/>
    <p:sldId id="433" r:id="rId33"/>
    <p:sldId id="435" r:id="rId34"/>
    <p:sldId id="436" r:id="rId35"/>
    <p:sldId id="434"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510" autoAdjust="0"/>
    <p:restoredTop sz="94660"/>
  </p:normalViewPr>
  <p:slideViewPr>
    <p:cSldViewPr>
      <p:cViewPr varScale="1">
        <p:scale>
          <a:sx n="86" d="100"/>
          <a:sy n="86" d="100"/>
        </p:scale>
        <p:origin x="418"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9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917" tIns="48459" rIns="96917" bIns="48459" rtlCol="0"/>
          <a:lstStyle>
            <a:lvl1pPr algn="l">
              <a:defRPr sz="1300"/>
            </a:lvl1pPr>
          </a:lstStyle>
          <a:p>
            <a:endParaRPr lang="en-US"/>
          </a:p>
        </p:txBody>
      </p:sp>
      <p:sp>
        <p:nvSpPr>
          <p:cNvPr id="3" name="Date Placeholder 2"/>
          <p:cNvSpPr>
            <a:spLocks noGrp="1"/>
          </p:cNvSpPr>
          <p:nvPr>
            <p:ph type="dt" idx="1"/>
          </p:nvPr>
        </p:nvSpPr>
        <p:spPr>
          <a:xfrm>
            <a:off x="4143587" y="2"/>
            <a:ext cx="3169920" cy="480060"/>
          </a:xfrm>
          <a:prstGeom prst="rect">
            <a:avLst/>
          </a:prstGeom>
        </p:spPr>
        <p:txBody>
          <a:bodyPr vert="horz" lIns="96917" tIns="48459" rIns="96917" bIns="48459" rtlCol="0"/>
          <a:lstStyle>
            <a:lvl1pPr algn="r">
              <a:defRPr sz="1300"/>
            </a:lvl1pPr>
          </a:lstStyle>
          <a:p>
            <a:fld id="{B06CB484-4E78-464C-89A1-54DF5201802B}" type="datetimeFigureOut">
              <a:rPr lang="en-US" smtClean="0"/>
              <a:t>6/27/2015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917" tIns="48459" rIns="96917" bIns="48459"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917" tIns="48459" rIns="96917" bIns="484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0060"/>
          </a:xfrm>
          <a:prstGeom prst="rect">
            <a:avLst/>
          </a:prstGeom>
        </p:spPr>
        <p:txBody>
          <a:bodyPr vert="horz" lIns="96917" tIns="48459" rIns="96917" bIns="48459"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917" tIns="48459" rIns="96917" bIns="48459" rtlCol="0" anchor="b"/>
          <a:lstStyle>
            <a:lvl1pPr algn="r">
              <a:defRPr sz="1300"/>
            </a:lvl1pPr>
          </a:lstStyle>
          <a:p>
            <a:fld id="{00021A98-83C5-4A59-8E1F-C7905CFE9BC7}" type="slidenum">
              <a:rPr lang="en-US" smtClean="0"/>
              <a:t>‹#›</a:t>
            </a:fld>
            <a:endParaRPr lang="en-US"/>
          </a:p>
        </p:txBody>
      </p:sp>
    </p:spTree>
    <p:extLst>
      <p:ext uri="{BB962C8B-B14F-4D97-AF65-F5344CB8AC3E}">
        <p14:creationId xmlns:p14="http://schemas.microsoft.com/office/powerpoint/2010/main" val="254302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2EB96-2355-4548-961D-0F8969D35411}" type="slidenum">
              <a:rPr lang="fr-CD" altLang="en-US"/>
              <a:pPr/>
              <a:t>5</a:t>
            </a:fld>
            <a:endParaRPr lang="fr-CD" altLang="en-US"/>
          </a:p>
        </p:txBody>
      </p:sp>
      <p:sp>
        <p:nvSpPr>
          <p:cNvPr id="1191938" name="Rectangle 2"/>
          <p:cNvSpPr>
            <a:spLocks noGrp="1" noRot="1" noChangeAspect="1" noChangeArrowheads="1" noTextEdit="1"/>
          </p:cNvSpPr>
          <p:nvPr>
            <p:ph type="sldImg"/>
          </p:nvPr>
        </p:nvSpPr>
        <p:spPr>
          <a:ln/>
        </p:spPr>
      </p:sp>
      <p:sp>
        <p:nvSpPr>
          <p:cNvPr id="11919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2990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FA76BE-9EF5-4E5C-87AA-9C597DF4B429}" type="slidenum">
              <a:rPr lang="en-US" smtClean="0"/>
              <a:pPr>
                <a:defRPr/>
              </a:pPr>
              <a:t>7</a:t>
            </a:fld>
            <a:endParaRPr lang="en-US" dirty="0"/>
          </a:p>
        </p:txBody>
      </p:sp>
    </p:spTree>
    <p:extLst>
      <p:ext uri="{BB962C8B-B14F-4D97-AF65-F5344CB8AC3E}">
        <p14:creationId xmlns:p14="http://schemas.microsoft.com/office/powerpoint/2010/main" val="1491763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8DACE98-AC4E-4CB2-9C24-DA8703EBD8F6}" type="datetimeFigureOut">
              <a:rPr lang="en-US" smtClean="0">
                <a:solidFill>
                  <a:prstClr val="black">
                    <a:tint val="75000"/>
                  </a:prstClr>
                </a:solidFill>
              </a:rPr>
              <a:pPr>
                <a:defRPr/>
              </a:pPr>
              <a:t>6/27/2015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A8088D7-E86E-454E-B317-FBAC1F233B1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44855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455630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2944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193276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145661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933388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3676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a:solidFill>
                  <a:srgbClr val="DBBF5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1">
                <a:solidFill>
                  <a:srgbClr val="001F5F"/>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9150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a:solidFill>
                  <a:srgbClr val="DBBF59"/>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7343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a:solidFill>
                  <a:srgbClr val="DBBF5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8365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6072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0F42C00-B2D0-4F49-91E3-0ECBA595A254}" type="datetimeFigureOut">
              <a:rPr lang="en-US" smtClean="0">
                <a:solidFill>
                  <a:prstClr val="black">
                    <a:tint val="75000"/>
                  </a:prstClr>
                </a:solidFill>
              </a:rPr>
              <a:pPr>
                <a:defRPr/>
              </a:pPr>
              <a:t>6/27/2015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663205F-7443-4E5F-83F8-B747463FFCF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7615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9840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0115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290047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73800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1448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31692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1728399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3F9EAA5-F9F9-45D3-9511-B9776FB66092}" type="datetimeFigureOut">
              <a:rPr lang="en-US" smtClean="0">
                <a:solidFill>
                  <a:prstClr val="black">
                    <a:tint val="75000"/>
                  </a:prstClr>
                </a:solidFill>
                <a:latin typeface="Arial" pitchFamily="34" charset="0"/>
                <a:cs typeface="Arial" pitchFamily="34" charset="0"/>
              </a:rPr>
              <a:pPr fontAlgn="base">
                <a:spcBef>
                  <a:spcPct val="0"/>
                </a:spcBef>
                <a:spcAft>
                  <a:spcPct val="0"/>
                </a:spcAft>
                <a:defRPr/>
              </a:pPr>
              <a:t>6/27/2015</a:t>
            </a:fld>
            <a:endParaRPr lang="en-US" dirty="0">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9C992FB-30C0-44AE-A7C0-CAE17742151D}" type="slidenum">
              <a:rPr lang="en-US"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en-US" dirty="0">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723794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11324-B99D-4D4A-8FB3-A16501C10D1B}" type="datetimeFigureOut">
              <a:rPr lang="fr-CA" smtClean="0">
                <a:solidFill>
                  <a:prstClr val="black">
                    <a:tint val="75000"/>
                  </a:prstClr>
                </a:solidFill>
              </a:rPr>
              <a:pPr/>
              <a:t>2015-06-27</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CF791-2851-484C-A9C7-9649353D1F1D}" type="slidenum">
              <a:rPr lang="fr-CA" smtClean="0">
                <a:solidFill>
                  <a:prstClr val="black">
                    <a:tint val="75000"/>
                  </a:prstClr>
                </a:solidFill>
              </a:rPr>
              <a:pPr/>
              <a:t>‹#›</a:t>
            </a:fld>
            <a:endParaRPr lang="fr-CA">
              <a:solidFill>
                <a:prstClr val="black">
                  <a:tint val="75000"/>
                </a:prstClr>
              </a:solidFill>
            </a:endParaRPr>
          </a:p>
        </p:txBody>
      </p:sp>
    </p:spTree>
    <p:extLst>
      <p:ext uri="{BB962C8B-B14F-4D97-AF65-F5344CB8AC3E}">
        <p14:creationId xmlns:p14="http://schemas.microsoft.com/office/powerpoint/2010/main" val="15354262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path>
            </a:pathLst>
          </a:custGeom>
          <a:solidFill>
            <a:srgbClr val="E1EFD9"/>
          </a:solidFill>
        </p:spPr>
        <p:txBody>
          <a:bodyPr wrap="square" lIns="0" tIns="0" rIns="0" bIns="0" rtlCol="0">
            <a:spAutoFit/>
          </a:bodyPr>
          <a:lstStyle/>
          <a:p>
            <a:endParaRPr smtClean="0">
              <a:solidFill>
                <a:prstClr val="black"/>
              </a:solidFill>
            </a:endParaRPr>
          </a:p>
        </p:txBody>
      </p:sp>
      <p:sp>
        <p:nvSpPr>
          <p:cNvPr id="2" name="Holder 2"/>
          <p:cNvSpPr>
            <a:spLocks noGrp="1"/>
          </p:cNvSpPr>
          <p:nvPr>
            <p:ph type="title"/>
          </p:nvPr>
        </p:nvSpPr>
        <p:spPr>
          <a:xfrm>
            <a:off x="778157" y="261365"/>
            <a:ext cx="10635685" cy="534035"/>
          </a:xfrm>
          <a:prstGeom prst="rect">
            <a:avLst/>
          </a:prstGeom>
        </p:spPr>
        <p:txBody>
          <a:bodyPr wrap="square" lIns="0" tIns="0" rIns="0" bIns="0">
            <a:spAutoFit/>
          </a:bodyPr>
          <a:lstStyle>
            <a:lvl1pPr>
              <a:defRPr sz="3450">
                <a:solidFill>
                  <a:srgbClr val="DBBF59"/>
                </a:solidFill>
                <a:latin typeface="Arial"/>
                <a:cs typeface="Arial"/>
              </a:defRPr>
            </a:lvl1pPr>
          </a:lstStyle>
          <a:p>
            <a:endParaRPr/>
          </a:p>
        </p:txBody>
      </p:sp>
      <p:sp>
        <p:nvSpPr>
          <p:cNvPr id="3" name="Holder 3"/>
          <p:cNvSpPr>
            <a:spLocks noGrp="1"/>
          </p:cNvSpPr>
          <p:nvPr>
            <p:ph type="body" idx="1"/>
          </p:nvPr>
        </p:nvSpPr>
        <p:spPr>
          <a:xfrm>
            <a:off x="710056" y="1741170"/>
            <a:ext cx="10771886" cy="1862454"/>
          </a:xfrm>
          <a:prstGeom prst="rect">
            <a:avLst/>
          </a:prstGeom>
        </p:spPr>
        <p:txBody>
          <a:bodyPr wrap="square" lIns="0" tIns="0" rIns="0" bIns="0">
            <a:spAutoFit/>
          </a:bodyPr>
          <a:lstStyle>
            <a:lvl1pPr>
              <a:defRPr sz="1600" b="1">
                <a:solidFill>
                  <a:srgbClr val="001F5F"/>
                </a:solidFill>
                <a:latin typeface="Calibri"/>
                <a:cs typeface="Calibri"/>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6/27/2015</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383985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4.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3.jp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g"/><Relationship Id="rId4" Type="http://schemas.openxmlformats.org/officeDocument/2006/relationships/image" Target="../media/image51.jpe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6" Type="http://schemas.openxmlformats.org/officeDocument/2006/relationships/image" Target="../media/image84.png"/><Relationship Id="rId1" Type="http://schemas.openxmlformats.org/officeDocument/2006/relationships/slideLayout" Target="../slideLayouts/slideLayout19.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gif"/><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 y="-1"/>
            <a:ext cx="12172950" cy="7037485"/>
          </a:xfrm>
          <a:prstGeom prst="rect">
            <a:avLst/>
          </a:prstGeom>
        </p:spPr>
      </p:pic>
      <p:sp>
        <p:nvSpPr>
          <p:cNvPr id="5" name="Title 3"/>
          <p:cNvSpPr txBox="1">
            <a:spLocks/>
          </p:cNvSpPr>
          <p:nvPr/>
        </p:nvSpPr>
        <p:spPr>
          <a:xfrm>
            <a:off x="-533400" y="4203002"/>
            <a:ext cx="5486400" cy="28344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chemeClr val="bg1"/>
                </a:solidFill>
                <a:latin typeface="Arial Black" panose="020B0A04020102020204" pitchFamily="34" charset="0"/>
                <a:cs typeface="Times New Roman" panose="02020603050405020304" pitchFamily="18" charset="0"/>
              </a:rPr>
              <a:t>SANRU: </a:t>
            </a:r>
          </a:p>
          <a:p>
            <a:r>
              <a:rPr lang="fr-FR" sz="3400" b="1" dirty="0" smtClean="0">
                <a:solidFill>
                  <a:schemeClr val="bg1"/>
                </a:solidFill>
                <a:latin typeface="Arial Black" panose="020B0A04020102020204" pitchFamily="34" charset="0"/>
                <a:cs typeface="Times New Roman" panose="02020603050405020304" pitchFamily="18" charset="0"/>
              </a:rPr>
              <a:t>The Long </a:t>
            </a:r>
            <a:r>
              <a:rPr lang="fr-FR" sz="3400" b="1" dirty="0">
                <a:solidFill>
                  <a:schemeClr val="bg1"/>
                </a:solidFill>
                <a:latin typeface="Arial Black" panose="020B0A04020102020204" pitchFamily="34" charset="0"/>
                <a:cs typeface="Times New Roman" panose="02020603050405020304" pitchFamily="18" charset="0"/>
              </a:rPr>
              <a:t>R</a:t>
            </a:r>
            <a:r>
              <a:rPr lang="fr-FR" sz="3400" b="1" dirty="0" smtClean="0">
                <a:solidFill>
                  <a:schemeClr val="bg1"/>
                </a:solidFill>
                <a:latin typeface="Arial Black" panose="020B0A04020102020204" pitchFamily="34" charset="0"/>
                <a:cs typeface="Times New Roman" panose="02020603050405020304" pitchFamily="18" charset="0"/>
              </a:rPr>
              <a:t>oad to </a:t>
            </a:r>
            <a:r>
              <a:rPr lang="fr-FR" sz="3400" b="1" i="1" dirty="0" err="1">
                <a:solidFill>
                  <a:schemeClr val="bg1"/>
                </a:solidFill>
                <a:latin typeface="Arial Black" panose="020B0A04020102020204" pitchFamily="34" charset="0"/>
                <a:cs typeface="Times New Roman" panose="02020603050405020304" pitchFamily="18" charset="0"/>
              </a:rPr>
              <a:t>H</a:t>
            </a:r>
            <a:r>
              <a:rPr lang="fr-FR" sz="3400" b="1" i="1" dirty="0" err="1" smtClean="0">
                <a:solidFill>
                  <a:schemeClr val="bg1"/>
                </a:solidFill>
                <a:latin typeface="Arial Black" panose="020B0A04020102020204" pitchFamily="34" charset="0"/>
                <a:cs typeface="Times New Roman" panose="02020603050405020304" pitchFamily="18" charset="0"/>
              </a:rPr>
              <a:t>ealth</a:t>
            </a:r>
            <a:r>
              <a:rPr lang="fr-FR" sz="3400" b="1" i="1" dirty="0" smtClean="0">
                <a:solidFill>
                  <a:schemeClr val="bg1"/>
                </a:solidFill>
                <a:latin typeface="Arial Black" panose="020B0A04020102020204" pitchFamily="34" charset="0"/>
                <a:cs typeface="Times New Roman" panose="02020603050405020304" pitchFamily="18" charset="0"/>
              </a:rPr>
              <a:t> for All</a:t>
            </a:r>
          </a:p>
          <a:p>
            <a:r>
              <a:rPr lang="fr-FR" sz="3400" b="1" i="1" dirty="0">
                <a:solidFill>
                  <a:schemeClr val="bg1"/>
                </a:solidFill>
                <a:latin typeface="Arial Black" panose="020B0A04020102020204" pitchFamily="34" charset="0"/>
                <a:cs typeface="Times New Roman" panose="02020603050405020304" pitchFamily="18" charset="0"/>
              </a:rPr>
              <a:t>a</a:t>
            </a:r>
            <a:r>
              <a:rPr lang="fr-FR" sz="3400" b="1" i="1" dirty="0" smtClean="0">
                <a:solidFill>
                  <a:schemeClr val="bg1"/>
                </a:solidFill>
                <a:latin typeface="Arial Black" panose="020B0A04020102020204" pitchFamily="34" charset="0"/>
                <a:cs typeface="Times New Roman" panose="02020603050405020304" pitchFamily="18" charset="0"/>
              </a:rPr>
              <a:t>nd by All</a:t>
            </a:r>
          </a:p>
        </p:txBody>
      </p:sp>
    </p:spTree>
    <p:extLst>
      <p:ext uri="{BB962C8B-B14F-4D97-AF65-F5344CB8AC3E}">
        <p14:creationId xmlns:p14="http://schemas.microsoft.com/office/powerpoint/2010/main" val="639235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11658600" cy="4525963"/>
          </a:xfrm>
        </p:spPr>
        <p:txBody>
          <a:bodyPr>
            <a:normAutofit/>
          </a:bodyPr>
          <a:lstStyle/>
          <a:p>
            <a:pPr marL="0" indent="0">
              <a:buNone/>
            </a:pPr>
            <a:r>
              <a:rPr lang="en-US" b="1" dirty="0" smtClean="0"/>
              <a:t>The Minister of Health instructs </a:t>
            </a:r>
            <a:r>
              <a:rPr lang="en-US" b="1" dirty="0" err="1" smtClean="0"/>
              <a:t>Malonga</a:t>
            </a:r>
            <a:r>
              <a:rPr lang="en-US" b="1" dirty="0" smtClean="0"/>
              <a:t> Miatudila to join in the development of the Basic Rural Health proposal because:</a:t>
            </a:r>
            <a:endParaRPr lang="en-US" dirty="0" smtClean="0"/>
          </a:p>
        </p:txBody>
      </p:sp>
      <p:pic>
        <p:nvPicPr>
          <p:cNvPr id="4" name="Picture 3"/>
          <p:cNvPicPr>
            <a:picLocks noChangeAspect="1"/>
          </p:cNvPicPr>
          <p:nvPr/>
        </p:nvPicPr>
        <p:blipFill>
          <a:blip r:embed="rId2"/>
          <a:stretch>
            <a:fillRect/>
          </a:stretch>
        </p:blipFill>
        <p:spPr>
          <a:xfrm>
            <a:off x="5334000" y="1752600"/>
            <a:ext cx="6731557" cy="4765705"/>
          </a:xfrm>
          <a:prstGeom prst="rect">
            <a:avLst/>
          </a:prstGeom>
          <a:solidFill>
            <a:schemeClr val="accent6">
              <a:lumMod val="20000"/>
              <a:lumOff val="80000"/>
            </a:schemeClr>
          </a:solidFill>
          <a:ln w="127000" cmpd="thickThin">
            <a:noFill/>
          </a:ln>
        </p:spPr>
      </p:pic>
      <p:sp>
        <p:nvSpPr>
          <p:cNvPr id="5" name="Content Placeholder 2"/>
          <p:cNvSpPr txBox="1">
            <a:spLocks/>
          </p:cNvSpPr>
          <p:nvPr/>
        </p:nvSpPr>
        <p:spPr>
          <a:xfrm>
            <a:off x="-457200" y="1600200"/>
            <a:ext cx="5943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457200">
              <a:spcBef>
                <a:spcPts val="1200"/>
              </a:spcBef>
              <a:spcAft>
                <a:spcPts val="1200"/>
              </a:spcAft>
              <a:buFont typeface="+mj-lt"/>
              <a:buAutoNum type="arabicParenR"/>
            </a:pPr>
            <a:r>
              <a:rPr lang="en-US" sz="2400" dirty="0" err="1" smtClean="0"/>
              <a:t>Malonga</a:t>
            </a:r>
            <a:r>
              <a:rPr lang="en-US" sz="2400" dirty="0" smtClean="0"/>
              <a:t> was among the very few Zairian Public Health Specialists trained under a USAID-financed program</a:t>
            </a:r>
          </a:p>
          <a:p>
            <a:pPr marL="914400" lvl="1" indent="-457200">
              <a:spcBef>
                <a:spcPts val="1200"/>
              </a:spcBef>
              <a:spcAft>
                <a:spcPts val="1200"/>
              </a:spcAft>
              <a:buFont typeface="+mj-lt"/>
              <a:buAutoNum type="arabicParenR"/>
            </a:pPr>
            <a:r>
              <a:rPr lang="en-US" sz="2400" dirty="0" err="1" smtClean="0"/>
              <a:t>Malonga</a:t>
            </a:r>
            <a:r>
              <a:rPr lang="en-US" sz="2400" dirty="0" smtClean="0"/>
              <a:t> has participated in the fight against various outbreaks, including Ebola, 1976; Meningitis, 1978; and Cholera, 1978.</a:t>
            </a:r>
          </a:p>
          <a:p>
            <a:pPr marL="914400" lvl="1" indent="-457200">
              <a:spcBef>
                <a:spcPts val="1200"/>
              </a:spcBef>
              <a:spcAft>
                <a:spcPts val="1200"/>
              </a:spcAft>
              <a:buFont typeface="+mj-lt"/>
              <a:buAutoNum type="arabicParenR"/>
            </a:pPr>
            <a:r>
              <a:rPr lang="en-US" sz="2400" dirty="0" err="1" smtClean="0"/>
              <a:t>Malonga</a:t>
            </a:r>
            <a:r>
              <a:rPr lang="en-US" sz="2400" dirty="0" smtClean="0"/>
              <a:t> was a “crazy-boy” for “Primitive Health Care” (PHC)</a:t>
            </a:r>
          </a:p>
          <a:p>
            <a:pPr marL="914400" lvl="1" indent="-457200">
              <a:spcBef>
                <a:spcPts val="1200"/>
              </a:spcBef>
              <a:spcAft>
                <a:spcPts val="1200"/>
              </a:spcAft>
              <a:buFont typeface="+mj-lt"/>
              <a:buAutoNum type="arabicParenR"/>
            </a:pPr>
            <a:r>
              <a:rPr lang="en-US" sz="2400" dirty="0" err="1"/>
              <a:t>Malonga</a:t>
            </a:r>
            <a:r>
              <a:rPr lang="en-US" sz="2400" dirty="0"/>
              <a:t> was </a:t>
            </a:r>
            <a:r>
              <a:rPr lang="en-US" sz="2400" dirty="0" smtClean="0"/>
              <a:t>available</a:t>
            </a:r>
            <a:endParaRPr lang="en-US" sz="2400" dirty="0"/>
          </a:p>
        </p:txBody>
      </p:sp>
    </p:spTree>
    <p:extLst>
      <p:ext uri="{BB962C8B-B14F-4D97-AF65-F5344CB8AC3E}">
        <p14:creationId xmlns:p14="http://schemas.microsoft.com/office/powerpoint/2010/main" val="740440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11506200" cy="1562100"/>
          </a:xfrm>
        </p:spPr>
        <p:txBody>
          <a:bodyPr>
            <a:normAutofit/>
          </a:bodyPr>
          <a:lstStyle/>
          <a:p>
            <a:pPr marL="0" indent="0">
              <a:buNone/>
            </a:pPr>
            <a:r>
              <a:rPr lang="en-US" b="1" dirty="0" smtClean="0"/>
              <a:t>To maximize the chances of success, given formidable odds, the design of the Basic Rural Health Project carefully took into consideration various lessons learnt in the country, including:</a:t>
            </a:r>
            <a:endParaRPr lang="en-US" dirty="0" smtClean="0"/>
          </a:p>
          <a:p>
            <a:pPr marL="0" indent="0">
              <a:buNone/>
            </a:pPr>
            <a:endParaRPr lang="en-US" dirty="0" smtClean="0"/>
          </a:p>
        </p:txBody>
      </p:sp>
      <p:pic>
        <p:nvPicPr>
          <p:cNvPr id="5" name="Picture 4"/>
          <p:cNvPicPr>
            <a:picLocks noChangeAspect="1"/>
          </p:cNvPicPr>
          <p:nvPr/>
        </p:nvPicPr>
        <p:blipFill>
          <a:blip r:embed="rId2">
            <a:clrChange>
              <a:clrFrom>
                <a:srgbClr val="FEFEFE"/>
              </a:clrFrom>
              <a:clrTo>
                <a:srgbClr val="FEFEFE">
                  <a:alpha val="0"/>
                </a:srgbClr>
              </a:clrTo>
            </a:clrChange>
          </a:blip>
          <a:stretch>
            <a:fillRect/>
          </a:stretch>
        </p:blipFill>
        <p:spPr>
          <a:xfrm>
            <a:off x="6705600" y="1939825"/>
            <a:ext cx="5247409" cy="4918175"/>
          </a:xfrm>
          <a:prstGeom prst="rect">
            <a:avLst/>
          </a:prstGeom>
        </p:spPr>
      </p:pic>
      <p:sp>
        <p:nvSpPr>
          <p:cNvPr id="6" name="Content Placeholder 2"/>
          <p:cNvSpPr txBox="1">
            <a:spLocks/>
          </p:cNvSpPr>
          <p:nvPr/>
        </p:nvSpPr>
        <p:spPr>
          <a:xfrm>
            <a:off x="228600" y="2266950"/>
            <a:ext cx="6248400" cy="3143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4588" lvl="1" indent="-687388">
              <a:spcBef>
                <a:spcPts val="1200"/>
              </a:spcBef>
              <a:spcAft>
                <a:spcPts val="1200"/>
              </a:spcAft>
            </a:pPr>
            <a:r>
              <a:rPr lang="en-US" dirty="0" smtClean="0"/>
              <a:t>The comparative advantages of  a Faith-Based Organizations in the provision of social services, particularly education and health, </a:t>
            </a:r>
          </a:p>
          <a:p>
            <a:pPr marL="1144588" lvl="1" indent="-687388"/>
            <a:r>
              <a:rPr lang="en-US" dirty="0" smtClean="0"/>
              <a:t>The lack of success of USAID’s </a:t>
            </a:r>
            <a:r>
              <a:rPr lang="en-US" dirty="0" err="1" smtClean="0"/>
              <a:t>Kongolo</a:t>
            </a:r>
            <a:r>
              <a:rPr lang="en-US" dirty="0" smtClean="0"/>
              <a:t> Pilot Health Zone Project</a:t>
            </a:r>
          </a:p>
          <a:p>
            <a:endParaRPr lang="en-US" dirty="0" smtClean="0"/>
          </a:p>
          <a:p>
            <a:pPr marL="0" indent="0">
              <a:buFont typeface="Arial" pitchFamily="34" charset="0"/>
              <a:buNone/>
            </a:pPr>
            <a:endParaRPr lang="en-US" dirty="0" smtClean="0"/>
          </a:p>
        </p:txBody>
      </p:sp>
      <p:sp>
        <p:nvSpPr>
          <p:cNvPr id="7" name="Oval 6"/>
          <p:cNvSpPr/>
          <p:nvPr/>
        </p:nvSpPr>
        <p:spPr>
          <a:xfrm>
            <a:off x="10480964" y="4759036"/>
            <a:ext cx="533400" cy="3463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68000" y="5105400"/>
            <a:ext cx="964175" cy="369332"/>
          </a:xfrm>
          <a:prstGeom prst="rect">
            <a:avLst/>
          </a:prstGeom>
          <a:noFill/>
        </p:spPr>
        <p:txBody>
          <a:bodyPr wrap="none" rtlCol="0">
            <a:spAutoFit/>
          </a:bodyPr>
          <a:lstStyle/>
          <a:p>
            <a:r>
              <a:rPr lang="en-US" b="1" dirty="0" err="1" smtClean="0">
                <a:solidFill>
                  <a:srgbClr val="FF0000"/>
                </a:solidFill>
              </a:rPr>
              <a:t>Kongolo</a:t>
            </a:r>
            <a:endParaRPr lang="en-US" b="1" dirty="0">
              <a:solidFill>
                <a:srgbClr val="FF0000"/>
              </a:solidFill>
            </a:endParaRPr>
          </a:p>
        </p:txBody>
      </p:sp>
    </p:spTree>
    <p:extLst>
      <p:ext uri="{BB962C8B-B14F-4D97-AF65-F5344CB8AC3E}">
        <p14:creationId xmlns:p14="http://schemas.microsoft.com/office/powerpoint/2010/main" val="3085086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11582400" cy="4525963"/>
          </a:xfrm>
        </p:spPr>
        <p:txBody>
          <a:bodyPr>
            <a:normAutofit/>
          </a:bodyPr>
          <a:lstStyle/>
          <a:p>
            <a:r>
              <a:rPr lang="en-US" sz="2800" b="1" dirty="0" smtClean="0"/>
              <a:t>Based on the country’s history, the design of the Basic Rural Health Projects choose to use a Faith-Based Organization as the project implementing agency</a:t>
            </a:r>
          </a:p>
          <a:p>
            <a:r>
              <a:rPr lang="en-US" sz="2800" b="1" dirty="0" smtClean="0"/>
              <a:t>For a long period, the Catholic Church resisted the idea of participating in the project </a:t>
            </a:r>
          </a:p>
          <a:p>
            <a:r>
              <a:rPr lang="en-US" sz="2800" b="1" dirty="0" smtClean="0"/>
              <a:t>Eventually, the Federation of the country’s protestant churches – presently known as ECC or </a:t>
            </a:r>
            <a:r>
              <a:rPr lang="en-US" sz="2800" b="1" dirty="0" err="1" smtClean="0"/>
              <a:t>Eglise</a:t>
            </a:r>
            <a:r>
              <a:rPr lang="en-US" sz="2800" b="1" dirty="0" smtClean="0"/>
              <a:t> du Christ au Congo – was asked and agreed to act the implementing agency of the Basic Health Project  </a:t>
            </a:r>
          </a:p>
          <a:p>
            <a:pPr marL="0" indent="0">
              <a:buNone/>
            </a:pPr>
            <a:endParaRPr lang="en-US" sz="2800" b="1" dirty="0" smtClean="0"/>
          </a:p>
        </p:txBody>
      </p:sp>
      <p:pic>
        <p:nvPicPr>
          <p:cNvPr id="4" name="Picture 3"/>
          <p:cNvPicPr>
            <a:picLocks noChangeAspect="1"/>
          </p:cNvPicPr>
          <p:nvPr/>
        </p:nvPicPr>
        <p:blipFill>
          <a:blip r:embed="rId2"/>
          <a:stretch>
            <a:fillRect/>
          </a:stretch>
        </p:blipFill>
        <p:spPr>
          <a:xfrm>
            <a:off x="6113850" y="3962400"/>
            <a:ext cx="4706550" cy="3053002"/>
          </a:xfrm>
          <a:prstGeom prst="rect">
            <a:avLst/>
          </a:prstGeom>
        </p:spPr>
      </p:pic>
      <p:pic>
        <p:nvPicPr>
          <p:cNvPr id="5" name="Picture 4"/>
          <p:cNvPicPr>
            <a:picLocks noChangeAspect="1"/>
          </p:cNvPicPr>
          <p:nvPr/>
        </p:nvPicPr>
        <p:blipFill>
          <a:blip r:embed="rId3"/>
          <a:stretch>
            <a:fillRect/>
          </a:stretch>
        </p:blipFill>
        <p:spPr>
          <a:xfrm>
            <a:off x="3599250" y="3962400"/>
            <a:ext cx="2142683" cy="2895600"/>
          </a:xfrm>
          <a:prstGeom prst="rect">
            <a:avLst/>
          </a:prstGeom>
        </p:spPr>
      </p:pic>
      <p:sp>
        <p:nvSpPr>
          <p:cNvPr id="6" name="TextBox 5"/>
          <p:cNvSpPr txBox="1"/>
          <p:nvPr/>
        </p:nvSpPr>
        <p:spPr>
          <a:xfrm>
            <a:off x="1143000" y="5410200"/>
            <a:ext cx="535724" cy="369332"/>
          </a:xfrm>
          <a:prstGeom prst="rect">
            <a:avLst/>
          </a:prstGeom>
          <a:noFill/>
        </p:spPr>
        <p:txBody>
          <a:bodyPr wrap="none" rtlCol="0">
            <a:spAutoFit/>
          </a:bodyPr>
          <a:lstStyle/>
          <a:p>
            <a:r>
              <a:rPr lang="en-US" dirty="0" smtClean="0"/>
              <a:t>Bok</a:t>
            </a:r>
            <a:endParaRPr lang="en-US" dirty="0"/>
          </a:p>
        </p:txBody>
      </p:sp>
      <p:pic>
        <p:nvPicPr>
          <p:cNvPr id="7" name="Picture 6"/>
          <p:cNvPicPr>
            <a:picLocks noChangeAspect="1"/>
          </p:cNvPicPr>
          <p:nvPr/>
        </p:nvPicPr>
        <p:blipFill>
          <a:blip r:embed="rId4"/>
          <a:stretch>
            <a:fillRect/>
          </a:stretch>
        </p:blipFill>
        <p:spPr>
          <a:xfrm>
            <a:off x="1259800" y="3962400"/>
            <a:ext cx="2116025" cy="2895600"/>
          </a:xfrm>
          <a:prstGeom prst="rect">
            <a:avLst/>
          </a:prstGeom>
        </p:spPr>
      </p:pic>
      <p:sp>
        <p:nvSpPr>
          <p:cNvPr id="2" name="TextBox 1"/>
          <p:cNvSpPr txBox="1"/>
          <p:nvPr/>
        </p:nvSpPr>
        <p:spPr>
          <a:xfrm>
            <a:off x="3599251" y="6581001"/>
            <a:ext cx="2142682" cy="276999"/>
          </a:xfrm>
          <a:prstGeom prst="rect">
            <a:avLst/>
          </a:prstGeom>
          <a:solidFill>
            <a:schemeClr val="tx1"/>
          </a:solidFill>
        </p:spPr>
        <p:txBody>
          <a:bodyPr wrap="square" lIns="0" tIns="0" rIns="0" bIns="0" rtlCol="0">
            <a:spAutoFit/>
          </a:bodyPr>
          <a:lstStyle/>
          <a:p>
            <a:pPr algn="ctr"/>
            <a:r>
              <a:rPr lang="en-US" dirty="0" err="1" smtClean="0">
                <a:solidFill>
                  <a:schemeClr val="bg1"/>
                </a:solidFill>
              </a:rPr>
              <a:t>Nlaba</a:t>
            </a:r>
            <a:r>
              <a:rPr lang="en-US" dirty="0" smtClean="0">
                <a:solidFill>
                  <a:schemeClr val="bg1"/>
                </a:solidFill>
              </a:rPr>
              <a:t> </a:t>
            </a:r>
            <a:r>
              <a:rPr lang="en-US" dirty="0" err="1" smtClean="0">
                <a:solidFill>
                  <a:schemeClr val="bg1"/>
                </a:solidFill>
              </a:rPr>
              <a:t>Nsona</a:t>
            </a:r>
            <a:endParaRPr lang="en-US" dirty="0">
              <a:solidFill>
                <a:schemeClr val="bg1"/>
              </a:solidFill>
            </a:endParaRPr>
          </a:p>
        </p:txBody>
      </p:sp>
      <p:sp>
        <p:nvSpPr>
          <p:cNvPr id="8" name="TextBox 7"/>
          <p:cNvSpPr txBox="1"/>
          <p:nvPr/>
        </p:nvSpPr>
        <p:spPr>
          <a:xfrm>
            <a:off x="6113850" y="6581000"/>
            <a:ext cx="4706550" cy="276999"/>
          </a:xfrm>
          <a:prstGeom prst="rect">
            <a:avLst/>
          </a:prstGeom>
          <a:solidFill>
            <a:schemeClr val="tx1"/>
          </a:solidFill>
        </p:spPr>
        <p:txBody>
          <a:bodyPr wrap="square" lIns="0" tIns="0" rIns="0" bIns="0" rtlCol="0">
            <a:spAutoFit/>
          </a:bodyPr>
          <a:lstStyle/>
          <a:p>
            <a:pPr algn="ctr"/>
            <a:r>
              <a:rPr lang="en-US" dirty="0" smtClean="0">
                <a:solidFill>
                  <a:schemeClr val="bg1"/>
                </a:solidFill>
              </a:rPr>
              <a:t>Ralph &amp; Florence Galloway</a:t>
            </a:r>
            <a:endParaRPr lang="en-US" dirty="0">
              <a:solidFill>
                <a:schemeClr val="bg1"/>
              </a:solidFill>
            </a:endParaRPr>
          </a:p>
        </p:txBody>
      </p:sp>
      <p:sp>
        <p:nvSpPr>
          <p:cNvPr id="9" name="TextBox 8"/>
          <p:cNvSpPr txBox="1"/>
          <p:nvPr/>
        </p:nvSpPr>
        <p:spPr>
          <a:xfrm>
            <a:off x="1270610" y="6581001"/>
            <a:ext cx="2142682" cy="276999"/>
          </a:xfrm>
          <a:prstGeom prst="rect">
            <a:avLst/>
          </a:prstGeom>
          <a:solidFill>
            <a:schemeClr val="tx1"/>
          </a:solidFill>
        </p:spPr>
        <p:txBody>
          <a:bodyPr wrap="square" lIns="0" tIns="0" rIns="0" bIns="0" rtlCol="0">
            <a:spAutoFit/>
          </a:bodyPr>
          <a:lstStyle/>
          <a:p>
            <a:pPr algn="ctr"/>
            <a:r>
              <a:rPr lang="en-US" dirty="0" smtClean="0">
                <a:solidFill>
                  <a:schemeClr val="bg1"/>
                </a:solidFill>
              </a:rPr>
              <a:t>Mgr. </a:t>
            </a:r>
            <a:r>
              <a:rPr lang="en-US" dirty="0" err="1" smtClean="0">
                <a:solidFill>
                  <a:schemeClr val="bg1"/>
                </a:solidFill>
              </a:rPr>
              <a:t>Bokeleale</a:t>
            </a:r>
            <a:endParaRPr lang="en-US" dirty="0">
              <a:solidFill>
                <a:schemeClr val="bg1"/>
              </a:solidFill>
            </a:endParaRPr>
          </a:p>
        </p:txBody>
      </p:sp>
    </p:spTree>
    <p:extLst>
      <p:ext uri="{BB962C8B-B14F-4D97-AF65-F5344CB8AC3E}">
        <p14:creationId xmlns:p14="http://schemas.microsoft.com/office/powerpoint/2010/main" val="4049585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381000"/>
            <a:ext cx="7620000" cy="5867400"/>
          </a:xfrm>
          <a:prstGeom prst="rect">
            <a:avLst/>
          </a:prstGeom>
          <a:solidFill>
            <a:schemeClr val="accent6">
              <a:lumMod val="20000"/>
              <a:lumOff val="80000"/>
            </a:schemeClr>
          </a:solidFill>
          <a:ln w="1270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prstClr val="black"/>
                </a:solidFill>
              </a:rPr>
              <a:t>The Basic Rural Health Projects</a:t>
            </a: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a:p>
            <a:pPr algn="ctr"/>
            <a:endParaRPr lang="en-US" sz="3200" b="1" dirty="0">
              <a:solidFill>
                <a:prstClr val="black"/>
              </a:solidFill>
            </a:endParaRPr>
          </a:p>
        </p:txBody>
      </p:sp>
      <p:sp>
        <p:nvSpPr>
          <p:cNvPr id="2" name="Title 1"/>
          <p:cNvSpPr>
            <a:spLocks noGrp="1"/>
          </p:cNvSpPr>
          <p:nvPr>
            <p:ph type="title"/>
          </p:nvPr>
        </p:nvSpPr>
        <p:spPr>
          <a:xfrm>
            <a:off x="2705100" y="6133490"/>
            <a:ext cx="6629400" cy="724510"/>
          </a:xfrm>
          <a:solidFill>
            <a:schemeClr val="bg1"/>
          </a:solidFill>
          <a:ln w="25400">
            <a:solidFill>
              <a:schemeClr val="tx1"/>
            </a:solidFill>
          </a:ln>
        </p:spPr>
        <p:txBody>
          <a:bodyPr>
            <a:noAutofit/>
          </a:bodyPr>
          <a:lstStyle/>
          <a:p>
            <a:pPr>
              <a:spcBef>
                <a:spcPts val="1200"/>
              </a:spcBef>
              <a:spcAft>
                <a:spcPts val="1200"/>
              </a:spcAft>
            </a:pPr>
            <a:r>
              <a:rPr lang="en-US" sz="4800" b="1" dirty="0"/>
              <a:t>1981-1991:  </a:t>
            </a:r>
            <a:r>
              <a:rPr lang="en-US" sz="4800" b="1" i="1" dirty="0"/>
              <a:t>SANRU I &amp; II</a:t>
            </a:r>
          </a:p>
        </p:txBody>
      </p:sp>
      <p:pic>
        <p:nvPicPr>
          <p:cNvPr id="4"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1376988"/>
            <a:ext cx="2058988"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5029200" y="4018602"/>
            <a:ext cx="2219704" cy="1933899"/>
          </a:xfrm>
          <a:prstGeom prst="rect">
            <a:avLst/>
          </a:prstGeom>
        </p:spPr>
      </p:pic>
      <p:pic>
        <p:nvPicPr>
          <p:cNvPr id="12" name="Picture 11"/>
          <p:cNvPicPr>
            <a:picLocks noChangeAspect="1"/>
          </p:cNvPicPr>
          <p:nvPr/>
        </p:nvPicPr>
        <p:blipFill>
          <a:blip r:embed="rId4">
            <a:clrChange>
              <a:clrFrom>
                <a:srgbClr val="E9FFBE"/>
              </a:clrFrom>
              <a:clrTo>
                <a:srgbClr val="E9FFBE">
                  <a:alpha val="0"/>
                </a:srgbClr>
              </a:clrTo>
            </a:clrChange>
          </a:blip>
          <a:stretch>
            <a:fillRect/>
          </a:stretch>
        </p:blipFill>
        <p:spPr>
          <a:xfrm>
            <a:off x="6705601" y="1105516"/>
            <a:ext cx="2265941" cy="2732096"/>
          </a:xfrm>
          <a:prstGeom prst="rect">
            <a:avLst/>
          </a:prstGeom>
        </p:spPr>
      </p:pic>
    </p:spTree>
    <p:extLst>
      <p:ext uri="{BB962C8B-B14F-4D97-AF65-F5344CB8AC3E}">
        <p14:creationId xmlns:p14="http://schemas.microsoft.com/office/powerpoint/2010/main" val="3403897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54" y="904352"/>
            <a:ext cx="10972800" cy="2773362"/>
          </a:xfrm>
        </p:spPr>
        <p:txBody>
          <a:bodyPr>
            <a:noAutofit/>
          </a:bodyPr>
          <a:lstStyle/>
          <a:p>
            <a:r>
              <a:rPr lang="en-US" sz="6000" b="1" dirty="0"/>
              <a:t>USAID Support for </a:t>
            </a:r>
            <a:r>
              <a:rPr lang="en-US" sz="6000" b="1" dirty="0" smtClean="0"/>
              <a:t/>
            </a:r>
            <a:br>
              <a:rPr lang="en-US" sz="6000" b="1" dirty="0" smtClean="0"/>
            </a:br>
            <a:r>
              <a:rPr lang="en-US" sz="6000" b="1" dirty="0" smtClean="0"/>
              <a:t>SANRU </a:t>
            </a:r>
            <a:r>
              <a:rPr lang="en-US" sz="6000" b="1" dirty="0"/>
              <a:t>I &amp; II </a:t>
            </a:r>
            <a:r>
              <a:rPr lang="en-US" sz="6000" b="1" dirty="0" smtClean="0"/>
              <a:t/>
            </a:r>
            <a:br>
              <a:rPr lang="en-US" sz="6000" b="1" dirty="0" smtClean="0"/>
            </a:br>
            <a:r>
              <a:rPr lang="en-US" sz="6000" b="1" dirty="0" smtClean="0"/>
              <a:t>(</a:t>
            </a:r>
            <a:r>
              <a:rPr lang="en-US" sz="6000" b="1" dirty="0"/>
              <a:t>1981-1991</a:t>
            </a:r>
            <a:r>
              <a:rPr lang="en-US" sz="6000" b="1" dirty="0" smtClean="0"/>
              <a:t>)</a:t>
            </a:r>
            <a:endParaRPr lang="en-US" sz="6000" b="1" dirty="0"/>
          </a:p>
        </p:txBody>
      </p:sp>
      <p:sp>
        <p:nvSpPr>
          <p:cNvPr id="3" name="Content Placeholder 2"/>
          <p:cNvSpPr>
            <a:spLocks noGrp="1"/>
          </p:cNvSpPr>
          <p:nvPr>
            <p:ph idx="1"/>
          </p:nvPr>
        </p:nvSpPr>
        <p:spPr>
          <a:xfrm>
            <a:off x="685800" y="4191000"/>
            <a:ext cx="10896600" cy="1935166"/>
          </a:xfrm>
        </p:spPr>
        <p:txBody>
          <a:bodyPr/>
          <a:lstStyle/>
          <a:p>
            <a:pPr marL="0" indent="0" algn="ctr">
              <a:buNone/>
            </a:pPr>
            <a:r>
              <a:rPr lang="en-US" b="1" dirty="0" smtClean="0"/>
              <a:t>By Ray Martin</a:t>
            </a:r>
          </a:p>
          <a:p>
            <a:pPr marL="0" indent="0" algn="ctr">
              <a:buNone/>
            </a:pPr>
            <a:r>
              <a:rPr lang="en-US" sz="2400" dirty="0" smtClean="0"/>
              <a:t>Former USAID Health Officer/Kinshasa</a:t>
            </a:r>
          </a:p>
          <a:p>
            <a:pPr marL="0" indent="0" algn="ctr">
              <a:buNone/>
            </a:pPr>
            <a:r>
              <a:rPr lang="en-US" sz="2400" dirty="0" smtClean="0"/>
              <a:t>Executive Director Emeritus of CCIH</a:t>
            </a:r>
            <a:endParaRPr lang="en-US" sz="2400" dirty="0"/>
          </a:p>
        </p:txBody>
      </p:sp>
    </p:spTree>
    <p:extLst>
      <p:ext uri="{BB962C8B-B14F-4D97-AF65-F5344CB8AC3E}">
        <p14:creationId xmlns:p14="http://schemas.microsoft.com/office/powerpoint/2010/main" val="3768677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200" y="0"/>
            <a:ext cx="7300841" cy="6860356"/>
          </a:xfrm>
        </p:spPr>
      </p:pic>
      <p:pic>
        <p:nvPicPr>
          <p:cNvPr id="5" name="Content Placeholder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199" y="0"/>
            <a:ext cx="7300840" cy="6860356"/>
          </a:xfrm>
          <a:prstGeom prst="rect">
            <a:avLst/>
          </a:prstGeom>
        </p:spPr>
      </p:pic>
      <p:pic>
        <p:nvPicPr>
          <p:cNvPr id="6" name="Content Placeholder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198" y="-2356"/>
            <a:ext cx="7300840" cy="6860355"/>
          </a:xfrm>
          <a:prstGeom prst="rect">
            <a:avLst/>
          </a:prstGeom>
        </p:spPr>
      </p:pic>
      <p:pic>
        <p:nvPicPr>
          <p:cNvPr id="8" name="Content Placeholder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198" y="-4713"/>
            <a:ext cx="7300840" cy="6860355"/>
          </a:xfrm>
          <a:prstGeom prst="rect">
            <a:avLst/>
          </a:prstGeom>
        </p:spPr>
      </p:pic>
      <p:pic>
        <p:nvPicPr>
          <p:cNvPr id="11" name="Picture 10"/>
          <p:cNvPicPr>
            <a:picLocks noChangeAspect="1"/>
          </p:cNvPicPr>
          <p:nvPr/>
        </p:nvPicPr>
        <p:blipFill>
          <a:blip r:embed="rId6">
            <a:clrChange>
              <a:clrFrom>
                <a:srgbClr val="FFA5A5"/>
              </a:clrFrom>
              <a:clrTo>
                <a:srgbClr val="FFA5A5">
                  <a:alpha val="0"/>
                </a:srgbClr>
              </a:clrTo>
            </a:clrChange>
          </a:blip>
          <a:stretch>
            <a:fillRect/>
          </a:stretch>
        </p:blipFill>
        <p:spPr>
          <a:xfrm>
            <a:off x="2255519" y="5212080"/>
            <a:ext cx="3200400" cy="763774"/>
          </a:xfrm>
          <a:prstGeom prst="rect">
            <a:avLst/>
          </a:prstGeom>
        </p:spPr>
      </p:pic>
      <p:sp>
        <p:nvSpPr>
          <p:cNvPr id="14" name="TextBox 13"/>
          <p:cNvSpPr txBox="1"/>
          <p:nvPr/>
        </p:nvSpPr>
        <p:spPr>
          <a:xfrm>
            <a:off x="1371600" y="2847758"/>
            <a:ext cx="2091663" cy="584775"/>
          </a:xfrm>
          <a:prstGeom prst="rect">
            <a:avLst/>
          </a:prstGeom>
          <a:noFill/>
        </p:spPr>
        <p:txBody>
          <a:bodyPr wrap="none" rtlCol="0">
            <a:spAutoFit/>
          </a:bodyPr>
          <a:lstStyle/>
          <a:p>
            <a:r>
              <a:rPr lang="en-US" sz="3200" b="1" dirty="0">
                <a:solidFill>
                  <a:prstClr val="black"/>
                </a:solidFill>
                <a:latin typeface="Arial Black" panose="020B0A04020102020204" pitchFamily="34" charset="0"/>
              </a:rPr>
              <a:t>SANRU I</a:t>
            </a:r>
          </a:p>
        </p:txBody>
      </p:sp>
      <p:pic>
        <p:nvPicPr>
          <p:cNvPr id="15" name="Picture 14"/>
          <p:cNvPicPr>
            <a:picLocks noChangeAspect="1"/>
          </p:cNvPicPr>
          <p:nvPr/>
        </p:nvPicPr>
        <p:blipFill>
          <a:blip r:embed="rId7">
            <a:clrChange>
              <a:clrFrom>
                <a:srgbClr val="E9FFBE"/>
              </a:clrFrom>
              <a:clrTo>
                <a:srgbClr val="E9FFBE">
                  <a:alpha val="0"/>
                </a:srgbClr>
              </a:clrTo>
            </a:clrChange>
          </a:blip>
          <a:stretch>
            <a:fillRect/>
          </a:stretch>
        </p:blipFill>
        <p:spPr>
          <a:xfrm>
            <a:off x="1905000" y="457200"/>
            <a:ext cx="1633955" cy="1970096"/>
          </a:xfrm>
          <a:prstGeom prst="rect">
            <a:avLst/>
          </a:prstGeom>
        </p:spPr>
      </p:pic>
      <p:graphicFrame>
        <p:nvGraphicFramePr>
          <p:cNvPr id="10" name="Content Placeholder 3"/>
          <p:cNvGraphicFramePr>
            <a:graphicFrameLocks/>
          </p:cNvGraphicFramePr>
          <p:nvPr>
            <p:extLst/>
          </p:nvPr>
        </p:nvGraphicFramePr>
        <p:xfrm>
          <a:off x="9616981" y="381000"/>
          <a:ext cx="1983173" cy="1981200"/>
        </p:xfrm>
        <a:graphic>
          <a:graphicData uri="http://schemas.openxmlformats.org/drawingml/2006/table">
            <a:tbl>
              <a:tblPr>
                <a:tableStyleId>{5C22544A-7EE6-4342-B048-85BDC9FD1C3A}</a:tableStyleId>
              </a:tblPr>
              <a:tblGrid>
                <a:gridCol w="438458"/>
                <a:gridCol w="683581"/>
                <a:gridCol w="355107"/>
                <a:gridCol w="506027"/>
              </a:tblGrid>
              <a:tr h="182880">
                <a:tc rowSpan="2">
                  <a:txBody>
                    <a:bodyPr/>
                    <a:lstStyle/>
                    <a:p>
                      <a:pPr algn="ctr" fontAlgn="b"/>
                      <a:r>
                        <a:rPr lang="en-US" sz="1100" b="1" i="0" u="none" strike="noStrike" dirty="0" smtClean="0">
                          <a:solidFill>
                            <a:srgbClr val="000000"/>
                          </a:solidFill>
                          <a:effectLst/>
                          <a:latin typeface="Calibri" panose="020F0502020204030204" pitchFamily="34" charset="0"/>
                        </a:rPr>
                        <a:t>Year</a:t>
                      </a:r>
                      <a:endParaRPr lang="en-US" sz="1100" b="1" i="0" u="none" strike="noStrike" dirty="0">
                        <a:solidFill>
                          <a:srgbClr val="000000"/>
                        </a:solidFill>
                        <a:effectLst/>
                        <a:latin typeface="Calibri" panose="020F0502020204030204" pitchFamily="34" charset="0"/>
                      </a:endParaRPr>
                    </a:p>
                  </a:txBody>
                  <a:tcPr marL="7620" marR="7620" marT="762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r>
                        <a:rPr lang="en-US" sz="1100" b="1" u="none" strike="noStrike" dirty="0">
                          <a:effectLst/>
                        </a:rPr>
                        <a:t>Functional HZ</a:t>
                      </a:r>
                      <a:endParaRPr lang="en-US" sz="1100" b="1" i="0" u="none" strike="noStrike" dirty="0">
                        <a:solidFill>
                          <a:srgbClr val="000000"/>
                        </a:solidFill>
                        <a:effectLst/>
                        <a:latin typeface="Calibri" panose="020F0502020204030204" pitchFamily="34" charset="0"/>
                      </a:endParaRPr>
                    </a:p>
                  </a:txBody>
                  <a:tcPr marL="7620" marR="7620" marT="7620" marB="0" anchor="ctr">
                    <a:lnT w="19050" cap="flat" cmpd="sng" algn="ctr">
                      <a:solidFill>
                        <a:schemeClr val="tx1"/>
                      </a:solidFill>
                      <a:prstDash val="solid"/>
                      <a:round/>
                      <a:headEnd type="none" w="med" len="med"/>
                      <a:tailEnd type="none" w="med" len="med"/>
                    </a:lnT>
                    <a:solidFill>
                      <a:schemeClr val="accent2">
                        <a:lumMod val="60000"/>
                        <a:lumOff val="40000"/>
                      </a:schemeClr>
                    </a:solidFill>
                  </a:tcPr>
                </a:tc>
                <a:tc gridSpan="2">
                  <a:txBody>
                    <a:bodyPr/>
                    <a:lstStyle/>
                    <a:p>
                      <a:pPr algn="ctr" fontAlgn="b"/>
                      <a:r>
                        <a:rPr lang="en-US" sz="1100" b="1" u="none" strike="noStrike" dirty="0">
                          <a:effectLst/>
                        </a:rPr>
                        <a:t>FBO/NGO </a:t>
                      </a:r>
                      <a:r>
                        <a:rPr lang="en-US" sz="1100" b="1" u="none" strike="noStrike" dirty="0" smtClean="0">
                          <a:effectLst/>
                        </a:rPr>
                        <a:t>    Managed </a:t>
                      </a:r>
                      <a:r>
                        <a:rPr lang="en-US" sz="1100" b="1" u="none" strike="noStrike" dirty="0">
                          <a:effectLst/>
                        </a:rPr>
                        <a:t>HZ</a:t>
                      </a:r>
                      <a:endParaRPr lang="en-US" sz="1100" b="1" i="0" u="none" strike="noStrike" dirty="0">
                        <a:solidFill>
                          <a:srgbClr val="000000"/>
                        </a:solidFill>
                        <a:effectLst/>
                        <a:latin typeface="Calibri" panose="020F0502020204030204" pitchFamily="34" charset="0"/>
                      </a:endParaRPr>
                    </a:p>
                  </a:txBody>
                  <a:tcPr marL="7620" marR="7620" marT="762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2">
                        <a:lumMod val="60000"/>
                        <a:lumOff val="40000"/>
                      </a:schemeClr>
                    </a:solidFill>
                  </a:tcPr>
                </a:tc>
                <a:tc hMerge="1">
                  <a:txBody>
                    <a:bodyPr/>
                    <a:lstStyle/>
                    <a:p>
                      <a:endParaRPr lang="en-US"/>
                    </a:p>
                  </a:txBody>
                  <a:tcPr/>
                </a:tc>
              </a:tr>
              <a:tr h="182880">
                <a:tc vMerge="1">
                  <a:txBody>
                    <a:bodyPr/>
                    <a:lstStyle/>
                    <a:p>
                      <a:pPr algn="ctr" fontAlgn="b"/>
                      <a:endParaRPr lang="en-US" sz="1100" b="1" i="0" u="none" strike="noStrike" dirty="0">
                        <a:solidFill>
                          <a:srgbClr val="000000"/>
                        </a:solidFill>
                        <a:effectLst/>
                        <a:latin typeface="Calibri" panose="020F0502020204030204" pitchFamily="34" charset="0"/>
                      </a:endParaRPr>
                    </a:p>
                  </a:txBody>
                  <a:tcPr marL="7620" marR="7620" marT="7620" marB="0" anchor="ctr">
                    <a:solidFill>
                      <a:schemeClr val="accent2">
                        <a:lumMod val="60000"/>
                        <a:lumOff val="40000"/>
                      </a:schemeClr>
                    </a:solidFill>
                  </a:tcPr>
                </a:tc>
                <a:tc>
                  <a:txBody>
                    <a:bodyPr/>
                    <a:lstStyle/>
                    <a:p>
                      <a:pPr algn="ctr" fontAlgn="b"/>
                      <a:r>
                        <a:rPr lang="en-US" sz="1100" b="1" u="none" strike="noStrike" dirty="0" err="1">
                          <a:effectLst/>
                        </a:rPr>
                        <a:t>Nbr</a:t>
                      </a:r>
                      <a:endParaRPr lang="en-US" sz="1100" b="1" i="0" u="none" strike="noStrike" dirty="0">
                        <a:solidFill>
                          <a:srgbClr val="000000"/>
                        </a:solidFill>
                        <a:effectLst/>
                        <a:latin typeface="Calibri" panose="020F0502020204030204" pitchFamily="34" charset="0"/>
                      </a:endParaRPr>
                    </a:p>
                  </a:txBody>
                  <a:tcPr marL="7620" marR="7620" marT="7620" marB="0" anchor="ctr">
                    <a:solidFill>
                      <a:schemeClr val="accent2">
                        <a:lumMod val="60000"/>
                        <a:lumOff val="40000"/>
                      </a:schemeClr>
                    </a:solidFill>
                  </a:tcPr>
                </a:tc>
                <a:tc>
                  <a:txBody>
                    <a:bodyPr/>
                    <a:lstStyle/>
                    <a:p>
                      <a:pPr algn="ctr" fontAlgn="b"/>
                      <a:r>
                        <a:rPr lang="en-US" sz="1100" b="1" u="none" strike="noStrike" dirty="0" err="1">
                          <a:effectLst/>
                        </a:rPr>
                        <a:t>Nbr</a:t>
                      </a:r>
                      <a:endParaRPr lang="en-US" sz="1100" b="1" i="0" u="none" strike="noStrike" dirty="0">
                        <a:solidFill>
                          <a:srgbClr val="000000"/>
                        </a:solidFill>
                        <a:effectLst/>
                        <a:latin typeface="Calibri" panose="020F0502020204030204" pitchFamily="34" charset="0"/>
                      </a:endParaRPr>
                    </a:p>
                  </a:txBody>
                  <a:tcPr marL="7620" marR="7620" marT="7620" marB="0" anchor="ctr">
                    <a:solidFill>
                      <a:schemeClr val="accent2">
                        <a:lumMod val="60000"/>
                        <a:lumOff val="40000"/>
                      </a:schemeClr>
                    </a:solidFill>
                  </a:tcPr>
                </a:tc>
                <a:tc>
                  <a:txBody>
                    <a:bodyPr/>
                    <a:lstStyle/>
                    <a:p>
                      <a:pPr algn="ctr" fontAlgn="b"/>
                      <a:r>
                        <a:rPr lang="en-US" sz="1100" b="1" u="none" strike="noStrike" dirty="0">
                          <a:effectLst/>
                        </a:rPr>
                        <a:t>%</a:t>
                      </a:r>
                      <a:endParaRPr lang="en-US" sz="1100" b="1" i="0" u="none" strike="noStrike" dirty="0">
                        <a:solidFill>
                          <a:srgbClr val="000000"/>
                        </a:solidFill>
                        <a:effectLst/>
                        <a:latin typeface="Calibri" panose="020F0502020204030204" pitchFamily="34" charset="0"/>
                      </a:endParaRPr>
                    </a:p>
                  </a:txBody>
                  <a:tcPr marL="7620" marR="7620" marT="7620" marB="0" anchor="ctr">
                    <a:lnR w="19050" cap="flat" cmpd="sng" algn="ctr">
                      <a:solidFill>
                        <a:schemeClr val="tx1"/>
                      </a:solidFill>
                      <a:prstDash val="solid"/>
                      <a:round/>
                      <a:headEnd type="none" w="med" len="med"/>
                      <a:tailEnd type="none" w="med" len="med"/>
                    </a:lnR>
                    <a:solidFill>
                      <a:schemeClr val="accent2">
                        <a:lumMod val="60000"/>
                        <a:lumOff val="40000"/>
                      </a:schemeClr>
                    </a:solidFill>
                  </a:tcPr>
                </a:tc>
              </a:tr>
              <a:tr h="182880">
                <a:tc>
                  <a:txBody>
                    <a:bodyPr/>
                    <a:lstStyle/>
                    <a:p>
                      <a:pPr algn="r" fontAlgn="b"/>
                      <a:r>
                        <a:rPr lang="en-US" sz="1100" u="none" strike="noStrike" dirty="0">
                          <a:effectLst/>
                        </a:rPr>
                        <a:t>1981</a:t>
                      </a:r>
                      <a:endParaRPr lang="en-US" sz="1100" b="0" i="0" u="none" strike="noStrike" dirty="0">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a:effectLst/>
                        </a:rPr>
                        <a:t>75%</a:t>
                      </a:r>
                      <a:endParaRPr lang="en-US" sz="1100" b="0" i="0" u="none" strike="noStrike">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182880">
                <a:tc>
                  <a:txBody>
                    <a:bodyPr/>
                    <a:lstStyle/>
                    <a:p>
                      <a:pPr algn="r" fontAlgn="b"/>
                      <a:r>
                        <a:rPr lang="en-US" sz="1100" u="none" strike="noStrike">
                          <a:effectLst/>
                        </a:rPr>
                        <a:t>1982</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dirty="0">
                          <a:effectLst/>
                        </a:rPr>
                        <a:t>41</a:t>
                      </a:r>
                      <a:endParaRPr lang="en-US"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32</a:t>
                      </a:r>
                      <a:endParaRPr lang="en-US"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78%</a:t>
                      </a:r>
                      <a:endParaRPr lang="en-US" sz="1100" b="0" i="0" u="none" strike="noStrike" dirty="0">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182880">
                <a:tc>
                  <a:txBody>
                    <a:bodyPr/>
                    <a:lstStyle/>
                    <a:p>
                      <a:pPr algn="r" fontAlgn="b"/>
                      <a:r>
                        <a:rPr lang="en-US" sz="1100" u="none" strike="noStrike">
                          <a:effectLst/>
                        </a:rPr>
                        <a:t>1983</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a:effectLst/>
                        </a:rPr>
                        <a:t>64</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44</a:t>
                      </a:r>
                      <a:endParaRPr lang="en-US"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182880">
                <a:tc>
                  <a:txBody>
                    <a:bodyPr/>
                    <a:lstStyle/>
                    <a:p>
                      <a:pPr algn="r" fontAlgn="b"/>
                      <a:r>
                        <a:rPr lang="en-US" sz="1100" u="none" strike="noStrike">
                          <a:effectLst/>
                        </a:rPr>
                        <a:t>1984</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a:effectLst/>
                        </a:rPr>
                        <a:t>87</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61</a:t>
                      </a:r>
                      <a:endParaRPr lang="en-US"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70%</a:t>
                      </a:r>
                      <a:endParaRPr lang="en-US" sz="1100" b="0" i="0" u="none" strike="noStrike" dirty="0">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182880">
                <a:tc>
                  <a:txBody>
                    <a:bodyPr/>
                    <a:lstStyle/>
                    <a:p>
                      <a:pPr algn="r" fontAlgn="b"/>
                      <a:r>
                        <a:rPr lang="en-US" sz="1100" u="none" strike="noStrike">
                          <a:effectLst/>
                        </a:rPr>
                        <a:t>1985</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a:effectLst/>
                        </a:rPr>
                        <a:t>112</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74</a:t>
                      </a:r>
                      <a:endParaRPr lang="en-US"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66%</a:t>
                      </a:r>
                      <a:endParaRPr lang="en-US" sz="1100" b="0" i="0" u="none" strike="noStrike" dirty="0">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87001">
                <a:tc>
                  <a:txBody>
                    <a:bodyPr/>
                    <a:lstStyle/>
                    <a:p>
                      <a:pPr algn="r" fontAlgn="b"/>
                      <a:r>
                        <a:rPr lang="en-US" sz="1100" u="none" strike="noStrike">
                          <a:effectLst/>
                        </a:rPr>
                        <a:t>1987</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a:effectLst/>
                        </a:rPr>
                        <a:t>~220</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a:effectLst/>
                        </a:rPr>
                        <a:t>~130</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39%</a:t>
                      </a:r>
                      <a:endParaRPr lang="en-US" sz="1100" b="0" i="0" u="none" strike="noStrike" dirty="0">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182880">
                <a:tc>
                  <a:txBody>
                    <a:bodyPr/>
                    <a:lstStyle/>
                    <a:p>
                      <a:pPr algn="r" fontAlgn="b"/>
                      <a:r>
                        <a:rPr lang="en-US" sz="1100" u="none" strike="noStrike">
                          <a:effectLst/>
                        </a:rPr>
                        <a:t>1990</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solidFill>
                      <a:schemeClr val="accent2">
                        <a:lumMod val="40000"/>
                        <a:lumOff val="60000"/>
                      </a:schemeClr>
                    </a:solidFill>
                  </a:tcPr>
                </a:tc>
                <a:tc>
                  <a:txBody>
                    <a:bodyPr/>
                    <a:lstStyle/>
                    <a:p>
                      <a:pPr algn="r" fontAlgn="b"/>
                      <a:r>
                        <a:rPr lang="en-US" sz="1100" u="none" strike="noStrike">
                          <a:effectLst/>
                        </a:rPr>
                        <a:t>179</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a:effectLst/>
                        </a:rPr>
                        <a:t>117</a:t>
                      </a:r>
                      <a:endParaRPr lang="en-US" sz="11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r" fontAlgn="b"/>
                      <a:r>
                        <a:rPr lang="en-US" sz="1100" u="none" strike="noStrike" dirty="0">
                          <a:effectLst/>
                        </a:rPr>
                        <a:t>65%</a:t>
                      </a:r>
                      <a:endParaRPr lang="en-US" sz="1100" b="0" i="0" u="none" strike="noStrike" dirty="0">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solidFill>
                      <a:schemeClr val="accent2">
                        <a:lumMod val="40000"/>
                        <a:lumOff val="60000"/>
                      </a:schemeClr>
                    </a:solidFill>
                  </a:tcPr>
                </a:tc>
              </a:tr>
              <a:tr h="182880">
                <a:tc>
                  <a:txBody>
                    <a:bodyPr/>
                    <a:lstStyle/>
                    <a:p>
                      <a:pPr algn="r" fontAlgn="b"/>
                      <a:r>
                        <a:rPr lang="en-US" sz="1100" u="none" strike="noStrike">
                          <a:effectLst/>
                        </a:rPr>
                        <a:t>2000</a:t>
                      </a:r>
                      <a:endParaRPr lang="en-US" sz="1100" b="0" i="0" u="none" strike="noStrike">
                        <a:solidFill>
                          <a:srgbClr val="000000"/>
                        </a:solidFill>
                        <a:effectLst/>
                        <a:latin typeface="Calibri" panose="020F0502020204030204" pitchFamily="34" charset="0"/>
                      </a:endParaRPr>
                    </a:p>
                  </a:txBody>
                  <a:tcPr marL="7620" marR="7620" marT="7620"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7620" marR="7620" marT="7620" marB="0" anchor="b">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n-US" sz="1100" u="none" strike="noStrike">
                          <a:effectLst/>
                        </a:rPr>
                        <a:t>~60</a:t>
                      </a:r>
                      <a:endParaRPr lang="en-US" sz="1100" b="0" i="0" u="none" strike="noStrike">
                        <a:solidFill>
                          <a:srgbClr val="000000"/>
                        </a:solidFill>
                        <a:effectLst/>
                        <a:latin typeface="Calibri" panose="020F0502020204030204" pitchFamily="34" charset="0"/>
                      </a:endParaRPr>
                    </a:p>
                  </a:txBody>
                  <a:tcPr marL="7620" marR="7620" marT="7620" marB="0" anchor="b">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r" fontAlgn="b"/>
                      <a:r>
                        <a:rPr lang="en-US" sz="1100" u="none" strike="noStrike" dirty="0">
                          <a:effectLst/>
                        </a:rPr>
                        <a:t>60%</a:t>
                      </a:r>
                      <a:endParaRPr lang="en-US" sz="1100" b="0" i="0" u="none" strike="noStrike" dirty="0">
                        <a:solidFill>
                          <a:srgbClr val="000000"/>
                        </a:solidFill>
                        <a:effectLst/>
                        <a:latin typeface="Calibri" panose="020F0502020204030204" pitchFamily="34" charset="0"/>
                      </a:endParaRPr>
                    </a:p>
                  </a:txBody>
                  <a:tcPr marL="7620" marR="7620" marT="7620" marB="0" anchor="b">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accent2">
                        <a:lumMod val="40000"/>
                        <a:lumOff val="60000"/>
                      </a:schemeClr>
                    </a:solidFill>
                  </a:tcPr>
                </a:tc>
              </a:tr>
            </a:tbl>
          </a:graphicData>
        </a:graphic>
      </p:graphicFrame>
      <p:pic>
        <p:nvPicPr>
          <p:cNvPr id="12" name="Picture 11"/>
          <p:cNvPicPr>
            <a:picLocks noChangeAspect="1"/>
          </p:cNvPicPr>
          <p:nvPr/>
        </p:nvPicPr>
        <p:blipFill>
          <a:blip r:embed="rId8"/>
          <a:stretch>
            <a:fillRect/>
          </a:stretch>
        </p:blipFill>
        <p:spPr>
          <a:xfrm>
            <a:off x="9253736" y="2590800"/>
            <a:ext cx="2709664" cy="2317285"/>
          </a:xfrm>
          <a:prstGeom prst="rect">
            <a:avLst/>
          </a:prstGeom>
        </p:spPr>
      </p:pic>
      <p:sp>
        <p:nvSpPr>
          <p:cNvPr id="13" name="TextBox 12"/>
          <p:cNvSpPr txBox="1"/>
          <p:nvPr/>
        </p:nvSpPr>
        <p:spPr>
          <a:xfrm>
            <a:off x="8839200" y="5075682"/>
            <a:ext cx="3200400" cy="1631216"/>
          </a:xfrm>
          <a:prstGeom prst="rect">
            <a:avLst/>
          </a:prstGeom>
          <a:noFill/>
        </p:spPr>
        <p:txBody>
          <a:bodyPr wrap="square" rtlCol="0">
            <a:spAutoFit/>
          </a:bodyPr>
          <a:lstStyle/>
          <a:p>
            <a:pPr algn="ctr"/>
            <a:r>
              <a:rPr lang="en-US" sz="2000" b="1" dirty="0">
                <a:solidFill>
                  <a:prstClr val="black"/>
                </a:solidFill>
              </a:rPr>
              <a:t>The creation of Congo’s health zones around functional hospitals was a bottom-up process that was pioneered by FBOs.</a:t>
            </a:r>
          </a:p>
        </p:txBody>
      </p:sp>
    </p:spTree>
    <p:extLst>
      <p:ext uri="{BB962C8B-B14F-4D97-AF65-F5344CB8AC3E}">
        <p14:creationId xmlns:p14="http://schemas.microsoft.com/office/powerpoint/2010/main" val="5227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198" y="-7071"/>
            <a:ext cx="7300840" cy="6860355"/>
          </a:xfrm>
          <a:prstGeom prst="rect">
            <a:avLst/>
          </a:prstGeom>
        </p:spPr>
      </p:pic>
      <p:pic>
        <p:nvPicPr>
          <p:cNvPr id="9" name="Content Placeholder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198" y="-7072"/>
            <a:ext cx="7300840" cy="6860355"/>
          </a:xfrm>
          <a:prstGeom prst="rect">
            <a:avLst/>
          </a:prstGeom>
        </p:spPr>
      </p:pic>
      <p:pic>
        <p:nvPicPr>
          <p:cNvPr id="2" name="Picture 1"/>
          <p:cNvPicPr>
            <a:picLocks noChangeAspect="1"/>
          </p:cNvPicPr>
          <p:nvPr/>
        </p:nvPicPr>
        <p:blipFill>
          <a:blip r:embed="rId4">
            <a:clrChange>
              <a:clrFrom>
                <a:srgbClr val="FFA5A5"/>
              </a:clrFrom>
              <a:clrTo>
                <a:srgbClr val="FFA5A5">
                  <a:alpha val="0"/>
                </a:srgbClr>
              </a:clrTo>
            </a:clrChange>
          </a:blip>
          <a:stretch>
            <a:fillRect/>
          </a:stretch>
        </p:blipFill>
        <p:spPr>
          <a:xfrm>
            <a:off x="2255519" y="5202653"/>
            <a:ext cx="3200400" cy="1522652"/>
          </a:xfrm>
          <a:prstGeom prst="rect">
            <a:avLst/>
          </a:prstGeom>
        </p:spPr>
      </p:pic>
      <p:pic>
        <p:nvPicPr>
          <p:cNvPr id="11" name="Picture 10"/>
          <p:cNvPicPr>
            <a:picLocks noChangeAspect="1"/>
          </p:cNvPicPr>
          <p:nvPr/>
        </p:nvPicPr>
        <p:blipFill>
          <a:blip r:embed="rId5">
            <a:clrChange>
              <a:clrFrom>
                <a:srgbClr val="E9FFBE"/>
              </a:clrFrom>
              <a:clrTo>
                <a:srgbClr val="E9FFBE">
                  <a:alpha val="0"/>
                </a:srgbClr>
              </a:clrTo>
            </a:clrChange>
          </a:blip>
          <a:stretch>
            <a:fillRect/>
          </a:stretch>
        </p:blipFill>
        <p:spPr>
          <a:xfrm>
            <a:off x="1905000" y="447773"/>
            <a:ext cx="1633955" cy="1970096"/>
          </a:xfrm>
          <a:prstGeom prst="rect">
            <a:avLst/>
          </a:prstGeom>
        </p:spPr>
      </p:pic>
      <p:sp>
        <p:nvSpPr>
          <p:cNvPr id="12" name="TextBox 11"/>
          <p:cNvSpPr txBox="1"/>
          <p:nvPr/>
        </p:nvSpPr>
        <p:spPr>
          <a:xfrm>
            <a:off x="1371600" y="2838331"/>
            <a:ext cx="2251963" cy="584775"/>
          </a:xfrm>
          <a:prstGeom prst="rect">
            <a:avLst/>
          </a:prstGeom>
          <a:noFill/>
        </p:spPr>
        <p:txBody>
          <a:bodyPr wrap="none" rtlCol="0">
            <a:spAutoFit/>
          </a:bodyPr>
          <a:lstStyle/>
          <a:p>
            <a:r>
              <a:rPr lang="en-US" sz="3200" b="1" dirty="0">
                <a:solidFill>
                  <a:prstClr val="black"/>
                </a:solidFill>
                <a:latin typeface="Arial Black" panose="020B0A04020102020204" pitchFamily="34" charset="0"/>
              </a:rPr>
              <a:t>SANRU II</a:t>
            </a:r>
          </a:p>
        </p:txBody>
      </p:sp>
      <p:pic>
        <p:nvPicPr>
          <p:cNvPr id="13" name="Content Placeholder 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199" y="-9427"/>
            <a:ext cx="7300840" cy="6860355"/>
          </a:xfrm>
          <a:prstGeom prst="rect">
            <a:avLst/>
          </a:prstGeom>
        </p:spPr>
      </p:pic>
    </p:spTree>
    <p:extLst>
      <p:ext uri="{BB962C8B-B14F-4D97-AF65-F5344CB8AC3E}">
        <p14:creationId xmlns:p14="http://schemas.microsoft.com/office/powerpoint/2010/main" val="42758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84" y="0"/>
            <a:ext cx="7767429" cy="4191000"/>
          </a:xfrm>
          <a:prstGeom prst="rect">
            <a:avLst/>
          </a:prstGeom>
        </p:spPr>
      </p:pic>
      <p:pic>
        <p:nvPicPr>
          <p:cNvPr id="7" name="Picture 6"/>
          <p:cNvPicPr>
            <a:picLocks noChangeAspect="1"/>
          </p:cNvPicPr>
          <p:nvPr/>
        </p:nvPicPr>
        <p:blipFill>
          <a:blip r:embed="rId3"/>
          <a:stretch>
            <a:fillRect/>
          </a:stretch>
        </p:blipFill>
        <p:spPr>
          <a:xfrm>
            <a:off x="4369771" y="3581400"/>
            <a:ext cx="7822230" cy="3298596"/>
          </a:xfrm>
          <a:prstGeom prst="rect">
            <a:avLst/>
          </a:prstGeom>
        </p:spPr>
      </p:pic>
      <p:sp>
        <p:nvSpPr>
          <p:cNvPr id="8" name="TextBox 7"/>
          <p:cNvSpPr txBox="1"/>
          <p:nvPr/>
        </p:nvSpPr>
        <p:spPr>
          <a:xfrm>
            <a:off x="340359" y="4445868"/>
            <a:ext cx="3531571" cy="2431435"/>
          </a:xfrm>
          <a:prstGeom prst="rect">
            <a:avLst/>
          </a:prstGeom>
          <a:noFill/>
        </p:spPr>
        <p:txBody>
          <a:bodyPr wrap="square" rtlCol="0">
            <a:spAutoFit/>
          </a:bodyPr>
          <a:lstStyle/>
          <a:p>
            <a:pPr algn="ctr"/>
            <a:r>
              <a:rPr lang="en-US" sz="2400" b="1" dirty="0" err="1" smtClean="0">
                <a:solidFill>
                  <a:prstClr val="black"/>
                </a:solidFill>
              </a:rPr>
              <a:t>Sambe</a:t>
            </a:r>
            <a:r>
              <a:rPr lang="en-US" sz="2400" b="1" dirty="0" smtClean="0">
                <a:solidFill>
                  <a:prstClr val="black"/>
                </a:solidFill>
              </a:rPr>
              <a:t> </a:t>
            </a:r>
            <a:r>
              <a:rPr lang="en-US" sz="2400" b="1" dirty="0" err="1" smtClean="0">
                <a:solidFill>
                  <a:prstClr val="black"/>
                </a:solidFill>
              </a:rPr>
              <a:t>Duale</a:t>
            </a:r>
            <a:r>
              <a:rPr lang="en-US" sz="2400" b="1" dirty="0" smtClean="0">
                <a:solidFill>
                  <a:prstClr val="black"/>
                </a:solidFill>
              </a:rPr>
              <a:t> (above)</a:t>
            </a:r>
          </a:p>
          <a:p>
            <a:pPr algn="ctr"/>
            <a:endParaRPr lang="en-US" sz="2400" b="1" dirty="0">
              <a:solidFill>
                <a:prstClr val="black"/>
              </a:solidFill>
            </a:endParaRPr>
          </a:p>
          <a:p>
            <a:pPr algn="ctr"/>
            <a:r>
              <a:rPr lang="en-US" sz="2800" b="1" dirty="0" smtClean="0">
                <a:solidFill>
                  <a:prstClr val="black"/>
                </a:solidFill>
              </a:rPr>
              <a:t>SANRU in Action at the Health Zone Level</a:t>
            </a:r>
          </a:p>
          <a:p>
            <a:pPr algn="ctr"/>
            <a:endParaRPr lang="en-US" sz="2400" b="1" dirty="0">
              <a:solidFill>
                <a:prstClr val="black"/>
              </a:solidFill>
            </a:endParaRPr>
          </a:p>
          <a:p>
            <a:pPr algn="ctr"/>
            <a:r>
              <a:rPr lang="en-US" sz="2400" b="1" dirty="0" smtClean="0">
                <a:solidFill>
                  <a:prstClr val="black"/>
                </a:solidFill>
              </a:rPr>
              <a:t>Felix </a:t>
            </a:r>
            <a:r>
              <a:rPr lang="en-US" sz="2400" b="1" dirty="0" err="1" smtClean="0">
                <a:solidFill>
                  <a:prstClr val="black"/>
                </a:solidFill>
              </a:rPr>
              <a:t>Minuku</a:t>
            </a:r>
            <a:r>
              <a:rPr lang="en-US" sz="2400" b="1" dirty="0" smtClean="0">
                <a:solidFill>
                  <a:prstClr val="black"/>
                </a:solidFill>
              </a:rPr>
              <a:t> (right)</a:t>
            </a:r>
          </a:p>
        </p:txBody>
      </p:sp>
    </p:spTree>
    <p:extLst>
      <p:ext uri="{BB962C8B-B14F-4D97-AF65-F5344CB8AC3E}">
        <p14:creationId xmlns:p14="http://schemas.microsoft.com/office/powerpoint/2010/main" val="3049914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605479" y="2133600"/>
            <a:ext cx="9586521" cy="4689049"/>
          </a:xfrm>
          <a:prstGeom prst="rect">
            <a:avLst/>
          </a:prstGeom>
        </p:spPr>
      </p:pic>
      <p:sp>
        <p:nvSpPr>
          <p:cNvPr id="13" name="TextBox 12"/>
          <p:cNvSpPr txBox="1"/>
          <p:nvPr/>
        </p:nvSpPr>
        <p:spPr>
          <a:xfrm>
            <a:off x="4876800" y="381000"/>
            <a:ext cx="6172200" cy="1323439"/>
          </a:xfrm>
          <a:prstGeom prst="rect">
            <a:avLst/>
          </a:prstGeom>
          <a:noFill/>
        </p:spPr>
        <p:txBody>
          <a:bodyPr wrap="square" rtlCol="0">
            <a:spAutoFit/>
          </a:bodyPr>
          <a:lstStyle/>
          <a:p>
            <a:pPr algn="ctr"/>
            <a:r>
              <a:rPr lang="en-US" sz="4000" b="1" dirty="0" smtClean="0">
                <a:solidFill>
                  <a:prstClr val="black"/>
                </a:solidFill>
              </a:rPr>
              <a:t>SANRU National Conferences (1983-89)</a:t>
            </a:r>
            <a:endParaRPr lang="en-US" sz="4000" b="1" dirty="0">
              <a:solidFill>
                <a:prstClr val="black"/>
              </a:solidFill>
            </a:endParaRPr>
          </a:p>
        </p:txBody>
      </p:sp>
      <p:pic>
        <p:nvPicPr>
          <p:cNvPr id="9" name="Picture 8"/>
          <p:cNvPicPr>
            <a:picLocks noChangeAspect="1"/>
          </p:cNvPicPr>
          <p:nvPr/>
        </p:nvPicPr>
        <p:blipFill>
          <a:blip r:embed="rId3"/>
          <a:stretch>
            <a:fillRect/>
          </a:stretch>
        </p:blipFill>
        <p:spPr>
          <a:xfrm>
            <a:off x="25138" y="0"/>
            <a:ext cx="3708662" cy="4693398"/>
          </a:xfrm>
          <a:prstGeom prst="rect">
            <a:avLst/>
          </a:prstGeom>
        </p:spPr>
      </p:pic>
    </p:spTree>
    <p:extLst>
      <p:ext uri="{BB962C8B-B14F-4D97-AF65-F5344CB8AC3E}">
        <p14:creationId xmlns:p14="http://schemas.microsoft.com/office/powerpoint/2010/main" val="3665782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867400" y="3069614"/>
            <a:ext cx="6629400" cy="3788386"/>
          </a:xfrm>
          <a:prstGeom prst="rect">
            <a:avLst/>
          </a:prstGeom>
        </p:spPr>
      </p:pic>
      <p:pic>
        <p:nvPicPr>
          <p:cNvPr id="6" name="Picture 5"/>
          <p:cNvPicPr>
            <a:picLocks noChangeAspect="1"/>
          </p:cNvPicPr>
          <p:nvPr/>
        </p:nvPicPr>
        <p:blipFill>
          <a:blip r:embed="rId3"/>
          <a:stretch>
            <a:fillRect/>
          </a:stretch>
        </p:blipFill>
        <p:spPr>
          <a:xfrm>
            <a:off x="19326" y="-1"/>
            <a:ext cx="6381473" cy="4089144"/>
          </a:xfrm>
          <a:prstGeom prst="rect">
            <a:avLst/>
          </a:prstGeom>
        </p:spPr>
      </p:pic>
      <p:sp>
        <p:nvSpPr>
          <p:cNvPr id="10" name="TextBox 9"/>
          <p:cNvSpPr txBox="1"/>
          <p:nvPr/>
        </p:nvSpPr>
        <p:spPr>
          <a:xfrm>
            <a:off x="990600" y="4246856"/>
            <a:ext cx="3531571" cy="2431435"/>
          </a:xfrm>
          <a:prstGeom prst="rect">
            <a:avLst/>
          </a:prstGeom>
          <a:noFill/>
        </p:spPr>
        <p:txBody>
          <a:bodyPr wrap="square" rtlCol="0">
            <a:spAutoFit/>
          </a:bodyPr>
          <a:lstStyle/>
          <a:p>
            <a:pPr algn="ctr"/>
            <a:r>
              <a:rPr lang="en-US" sz="2400" b="1" dirty="0" smtClean="0">
                <a:solidFill>
                  <a:prstClr val="black"/>
                </a:solidFill>
              </a:rPr>
              <a:t>Ray Martin (above left)</a:t>
            </a:r>
          </a:p>
          <a:p>
            <a:pPr algn="ctr"/>
            <a:endParaRPr lang="en-US" sz="2400" b="1" dirty="0">
              <a:solidFill>
                <a:prstClr val="black"/>
              </a:solidFill>
            </a:endParaRPr>
          </a:p>
          <a:p>
            <a:pPr algn="ctr"/>
            <a:r>
              <a:rPr lang="en-US" sz="2800" b="1" dirty="0" smtClean="0">
                <a:solidFill>
                  <a:prstClr val="black"/>
                </a:solidFill>
              </a:rPr>
              <a:t>USAID Staff </a:t>
            </a:r>
          </a:p>
          <a:p>
            <a:pPr algn="ctr"/>
            <a:r>
              <a:rPr lang="en-US" sz="2800" b="1" dirty="0" smtClean="0">
                <a:solidFill>
                  <a:prstClr val="black"/>
                </a:solidFill>
              </a:rPr>
              <a:t>for SANRU I and II</a:t>
            </a:r>
          </a:p>
          <a:p>
            <a:pPr algn="ctr"/>
            <a:endParaRPr lang="en-US" sz="2400" b="1" dirty="0">
              <a:solidFill>
                <a:prstClr val="black"/>
              </a:solidFill>
            </a:endParaRPr>
          </a:p>
          <a:p>
            <a:pPr algn="ctr"/>
            <a:r>
              <a:rPr lang="en-US" sz="2400" b="1" dirty="0" smtClean="0">
                <a:solidFill>
                  <a:prstClr val="black"/>
                </a:solidFill>
              </a:rPr>
              <a:t>Glen and May Post (right)</a:t>
            </a:r>
          </a:p>
        </p:txBody>
      </p:sp>
    </p:spTree>
    <p:extLst>
      <p:ext uri="{BB962C8B-B14F-4D97-AF65-F5344CB8AC3E}">
        <p14:creationId xmlns:p14="http://schemas.microsoft.com/office/powerpoint/2010/main" val="3996436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The Five </a:t>
            </a:r>
            <a:r>
              <a:rPr lang="en-US" sz="5400" b="1" dirty="0"/>
              <a:t>Decades </a:t>
            </a:r>
            <a:r>
              <a:rPr lang="en-US" sz="5400" b="1" dirty="0" smtClean="0"/>
              <a:t>of SANRU</a:t>
            </a:r>
            <a:endParaRPr lang="en-US" sz="5400" b="1" dirty="0"/>
          </a:p>
        </p:txBody>
      </p:sp>
      <p:sp>
        <p:nvSpPr>
          <p:cNvPr id="3" name="Content Placeholder 2"/>
          <p:cNvSpPr>
            <a:spLocks noGrp="1"/>
          </p:cNvSpPr>
          <p:nvPr>
            <p:ph idx="1"/>
          </p:nvPr>
        </p:nvSpPr>
        <p:spPr>
          <a:xfrm>
            <a:off x="2667000" y="1524000"/>
            <a:ext cx="6477000" cy="5029200"/>
          </a:xfrm>
        </p:spPr>
        <p:txBody>
          <a:bodyPr>
            <a:noAutofit/>
          </a:bodyPr>
          <a:lstStyle/>
          <a:p>
            <a:pPr>
              <a:spcBef>
                <a:spcPts val="0"/>
              </a:spcBef>
              <a:buBlip>
                <a:blip r:embed="rId2"/>
              </a:buBlip>
              <a:tabLst>
                <a:tab pos="3089275" algn="l"/>
              </a:tabLst>
            </a:pPr>
            <a:r>
              <a:rPr lang="en-US" sz="3600" b="1" dirty="0" smtClean="0"/>
              <a:t> Before </a:t>
            </a:r>
            <a:r>
              <a:rPr lang="en-US" sz="3600" b="1" dirty="0"/>
              <a:t>1981: </a:t>
            </a:r>
            <a:r>
              <a:rPr lang="en-US" sz="3600" b="1" dirty="0" smtClean="0"/>
              <a:t>	</a:t>
            </a:r>
            <a:r>
              <a:rPr lang="en-US" sz="3600" b="1" i="1" dirty="0" smtClean="0"/>
              <a:t>Pre-SANRU</a:t>
            </a:r>
          </a:p>
          <a:p>
            <a:pPr marL="0" indent="0">
              <a:spcBef>
                <a:spcPts val="0"/>
              </a:spcBef>
              <a:buNone/>
              <a:tabLst>
                <a:tab pos="3089275" algn="l"/>
              </a:tabLst>
            </a:pPr>
            <a:r>
              <a:rPr lang="en-US" sz="2400" dirty="0"/>
              <a:t> </a:t>
            </a:r>
            <a:r>
              <a:rPr lang="en-US" sz="2400" dirty="0" smtClean="0"/>
              <a:t>        Frank </a:t>
            </a:r>
            <a:r>
              <a:rPr lang="en-US" sz="2400" dirty="0"/>
              <a:t>Baer, Miatudila </a:t>
            </a:r>
            <a:r>
              <a:rPr lang="en-US" sz="2400" dirty="0" err="1" smtClean="0"/>
              <a:t>Malonga</a:t>
            </a:r>
            <a:endParaRPr lang="en-US" sz="2400" dirty="0" smtClean="0"/>
          </a:p>
          <a:p>
            <a:pPr>
              <a:spcBef>
                <a:spcPts val="600"/>
              </a:spcBef>
              <a:buBlip>
                <a:blip r:embed="rId2"/>
              </a:buBlip>
              <a:tabLst>
                <a:tab pos="3089275" algn="l"/>
              </a:tabLst>
            </a:pPr>
            <a:r>
              <a:rPr lang="en-US" sz="3600" b="1" dirty="0" smtClean="0"/>
              <a:t> 1981-1991</a:t>
            </a:r>
            <a:r>
              <a:rPr lang="en-US" sz="3600" b="1" dirty="0"/>
              <a:t>:  </a:t>
            </a:r>
            <a:r>
              <a:rPr lang="en-US" sz="3600" b="1" dirty="0" smtClean="0"/>
              <a:t> 	</a:t>
            </a:r>
            <a:r>
              <a:rPr lang="en-US" sz="3600" b="1" i="1" dirty="0" smtClean="0"/>
              <a:t>SANRU </a:t>
            </a:r>
            <a:r>
              <a:rPr lang="en-US" sz="3600" b="1" i="1" dirty="0"/>
              <a:t>I &amp; </a:t>
            </a:r>
            <a:r>
              <a:rPr lang="en-US" sz="3600" b="1" i="1" dirty="0" smtClean="0"/>
              <a:t>II</a:t>
            </a:r>
          </a:p>
          <a:p>
            <a:pPr marL="0" indent="0">
              <a:spcBef>
                <a:spcPts val="0"/>
              </a:spcBef>
              <a:buNone/>
              <a:tabLst>
                <a:tab pos="3089275" algn="l"/>
              </a:tabLst>
            </a:pPr>
            <a:r>
              <a:rPr lang="en-US" sz="2400" dirty="0"/>
              <a:t> </a:t>
            </a:r>
            <a:r>
              <a:rPr lang="en-US" sz="2400" dirty="0" smtClean="0"/>
              <a:t>        Kalambay Kalula, Ray Martin</a:t>
            </a:r>
            <a:endParaRPr lang="en-US" sz="2400" i="1" dirty="0" smtClean="0"/>
          </a:p>
          <a:p>
            <a:pPr>
              <a:spcBef>
                <a:spcPts val="600"/>
              </a:spcBef>
              <a:buBlip>
                <a:blip r:embed="rId2"/>
              </a:buBlip>
              <a:tabLst>
                <a:tab pos="3089275" algn="l"/>
              </a:tabLst>
            </a:pPr>
            <a:r>
              <a:rPr lang="en-US" sz="3600" b="1" dirty="0" smtClean="0"/>
              <a:t>1991-2000:	</a:t>
            </a:r>
            <a:r>
              <a:rPr lang="en-US" sz="3600" b="1" i="1" dirty="0" smtClean="0"/>
              <a:t>SANRU Interlude</a:t>
            </a:r>
          </a:p>
          <a:p>
            <a:pPr marL="0" indent="0">
              <a:spcBef>
                <a:spcPts val="0"/>
              </a:spcBef>
              <a:buNone/>
              <a:tabLst>
                <a:tab pos="3089275" algn="l"/>
              </a:tabLst>
            </a:pPr>
            <a:r>
              <a:rPr lang="en-US" sz="2400" dirty="0"/>
              <a:t> </a:t>
            </a:r>
            <a:r>
              <a:rPr lang="en-US" sz="2400" dirty="0" smtClean="0"/>
              <a:t>        Larry Sthreshley</a:t>
            </a:r>
            <a:endParaRPr lang="en-US" sz="2400" dirty="0"/>
          </a:p>
          <a:p>
            <a:pPr>
              <a:spcBef>
                <a:spcPts val="600"/>
              </a:spcBef>
              <a:buBlip>
                <a:blip r:embed="rId2"/>
              </a:buBlip>
              <a:tabLst>
                <a:tab pos="3089275" algn="l"/>
              </a:tabLst>
            </a:pPr>
            <a:r>
              <a:rPr lang="en-US" sz="3600" b="1" dirty="0" smtClean="0"/>
              <a:t> 2000-2010</a:t>
            </a:r>
            <a:r>
              <a:rPr lang="en-US" sz="3600" b="1" dirty="0"/>
              <a:t>:   </a:t>
            </a:r>
            <a:r>
              <a:rPr lang="en-US" sz="3600" b="1" dirty="0" smtClean="0"/>
              <a:t>	SANRU’s Return</a:t>
            </a:r>
          </a:p>
          <a:p>
            <a:pPr marL="0" indent="0">
              <a:spcBef>
                <a:spcPts val="0"/>
              </a:spcBef>
              <a:buNone/>
              <a:tabLst>
                <a:tab pos="3089275" algn="l"/>
              </a:tabLst>
            </a:pPr>
            <a:r>
              <a:rPr lang="en-US" sz="2400" dirty="0" smtClean="0"/>
              <a:t>         Paul </a:t>
            </a:r>
            <a:r>
              <a:rPr lang="en-US" sz="2400" dirty="0" err="1" smtClean="0"/>
              <a:t>Derstine</a:t>
            </a:r>
            <a:r>
              <a:rPr lang="en-US" sz="2400" dirty="0" smtClean="0"/>
              <a:t>, Leon </a:t>
            </a:r>
            <a:r>
              <a:rPr lang="en-US" sz="2400" dirty="0" err="1" smtClean="0"/>
              <a:t>Kintaudi</a:t>
            </a:r>
            <a:r>
              <a:rPr lang="en-US" sz="2400" dirty="0"/>
              <a:t> </a:t>
            </a:r>
          </a:p>
          <a:p>
            <a:pPr>
              <a:spcBef>
                <a:spcPts val="600"/>
              </a:spcBef>
              <a:buBlip>
                <a:blip r:embed="rId2"/>
              </a:buBlip>
              <a:tabLst>
                <a:tab pos="3089275" algn="l"/>
              </a:tabLst>
            </a:pPr>
            <a:r>
              <a:rPr lang="en-US" sz="3600" b="1" dirty="0" smtClean="0"/>
              <a:t> 2011 + :	SANRU NGO              </a:t>
            </a:r>
          </a:p>
          <a:p>
            <a:pPr marL="0" indent="0">
              <a:lnSpc>
                <a:spcPts val="2500"/>
              </a:lnSpc>
              <a:spcBef>
                <a:spcPts val="0"/>
              </a:spcBef>
              <a:buNone/>
              <a:tabLst>
                <a:tab pos="3089275" algn="l"/>
              </a:tabLst>
            </a:pPr>
            <a:r>
              <a:rPr lang="en-US" sz="3600" b="1" dirty="0" smtClean="0"/>
              <a:t>      </a:t>
            </a:r>
            <a:r>
              <a:rPr lang="en-US" sz="2400" dirty="0" err="1" smtClean="0"/>
              <a:t>Diakumbi</a:t>
            </a:r>
            <a:r>
              <a:rPr lang="en-US" sz="2400" dirty="0" smtClean="0"/>
              <a:t> </a:t>
            </a:r>
            <a:r>
              <a:rPr lang="en-US" sz="2400" dirty="0" err="1" smtClean="0"/>
              <a:t>Zabusu</a:t>
            </a:r>
            <a:r>
              <a:rPr lang="en-US" sz="2400" dirty="0" smtClean="0"/>
              <a:t>, Rick Santos </a:t>
            </a:r>
            <a:endParaRPr lang="en-US" sz="2400" dirty="0"/>
          </a:p>
        </p:txBody>
      </p:sp>
    </p:spTree>
    <p:extLst>
      <p:ext uri="{BB962C8B-B14F-4D97-AF65-F5344CB8AC3E}">
        <p14:creationId xmlns:p14="http://schemas.microsoft.com/office/powerpoint/2010/main" val="293847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98" y="0"/>
            <a:ext cx="2137091" cy="6934200"/>
          </a:xfrm>
          <a:prstGeom prst="rect">
            <a:avLst/>
          </a:prstGeom>
        </p:spPr>
      </p:pic>
      <p:sp>
        <p:nvSpPr>
          <p:cNvPr id="2" name="Title 1"/>
          <p:cNvSpPr>
            <a:spLocks noGrp="1"/>
          </p:cNvSpPr>
          <p:nvPr>
            <p:ph type="title"/>
          </p:nvPr>
        </p:nvSpPr>
        <p:spPr>
          <a:xfrm>
            <a:off x="-126056" y="4609988"/>
            <a:ext cx="2403998" cy="1143000"/>
          </a:xfrm>
        </p:spPr>
        <p:txBody>
          <a:bodyPr>
            <a:noAutofit/>
          </a:bodyPr>
          <a:lstStyle/>
          <a:p>
            <a:r>
              <a:rPr lang="en-US" sz="6000" b="1" spc="-30" dirty="0" smtClean="0"/>
              <a:t>Lucy </a:t>
            </a:r>
            <a:br>
              <a:rPr lang="en-US" sz="6000" b="1" spc="-30" dirty="0" smtClean="0"/>
            </a:br>
            <a:r>
              <a:rPr lang="en-US" sz="6000" b="1" spc="-30" dirty="0" smtClean="0"/>
              <a:t>Mize</a:t>
            </a:r>
            <a:endParaRPr lang="en-US" sz="6000" b="1" spc="-30" dirty="0"/>
          </a:p>
        </p:txBody>
      </p:sp>
      <p:sp>
        <p:nvSpPr>
          <p:cNvPr id="3" name="Content Placeholder 2"/>
          <p:cNvSpPr>
            <a:spLocks noGrp="1"/>
          </p:cNvSpPr>
          <p:nvPr>
            <p:ph idx="1"/>
          </p:nvPr>
        </p:nvSpPr>
        <p:spPr>
          <a:xfrm>
            <a:off x="2218397" y="228600"/>
            <a:ext cx="4429118" cy="4921371"/>
          </a:xfrm>
        </p:spPr>
        <p:txBody>
          <a:bodyPr>
            <a:noAutofit/>
          </a:bodyPr>
          <a:lstStyle/>
          <a:p>
            <a:pPr marL="0" indent="0" algn="just">
              <a:lnSpc>
                <a:spcPts val="2500"/>
              </a:lnSpc>
              <a:spcBef>
                <a:spcPts val="0"/>
              </a:spcBef>
              <a:buNone/>
            </a:pPr>
            <a:r>
              <a:rPr lang="en-US" sz="2400" b="1" i="1" spc="-30" dirty="0"/>
              <a:t>O</a:t>
            </a:r>
            <a:r>
              <a:rPr lang="en-US" sz="2400" b="1" i="1" spc="-30" dirty="0" smtClean="0"/>
              <a:t>ne </a:t>
            </a:r>
            <a:r>
              <a:rPr lang="en-US" sz="2400" b="1" i="1" spc="-30" dirty="0"/>
              <a:t>of </a:t>
            </a:r>
            <a:r>
              <a:rPr lang="en-US" sz="2400" b="1" i="1" spc="-30" dirty="0" smtClean="0"/>
              <a:t>my most </a:t>
            </a:r>
            <a:r>
              <a:rPr lang="en-US" sz="2400" b="1" i="1" spc="-30" dirty="0"/>
              <a:t>vivid </a:t>
            </a:r>
            <a:r>
              <a:rPr lang="en-US" sz="2400" b="1" i="1" spc="-30" dirty="0" smtClean="0"/>
              <a:t>SANRU memories is </a:t>
            </a:r>
            <a:r>
              <a:rPr lang="en-US" sz="2400" b="1" i="1" spc="-30" dirty="0"/>
              <a:t>driving </a:t>
            </a:r>
            <a:r>
              <a:rPr lang="en-US" sz="2400" b="1" i="1" spc="-30" dirty="0" smtClean="0"/>
              <a:t>with Dr. Emile Bongo at </a:t>
            </a:r>
            <a:r>
              <a:rPr lang="en-US" sz="2400" b="1" i="1" spc="-30" dirty="0"/>
              <a:t>dusk on a terribly rutted road, the car on an angle that took my breath away, only to arrive in a clearing and see a line of women waiting patiently for services from a </a:t>
            </a:r>
            <a:r>
              <a:rPr lang="en-US" sz="2400" b="1" i="1" spc="-30" dirty="0" smtClean="0"/>
              <a:t>SANRU site</a:t>
            </a:r>
            <a:r>
              <a:rPr lang="en-US" sz="2400" b="1" i="1" spc="-30" dirty="0"/>
              <a:t>. </a:t>
            </a:r>
            <a:endParaRPr lang="en-US" sz="2400" b="1" i="1" spc="-30" dirty="0" smtClean="0"/>
          </a:p>
          <a:p>
            <a:pPr marL="0" indent="0" algn="just">
              <a:lnSpc>
                <a:spcPts val="2500"/>
              </a:lnSpc>
              <a:spcBef>
                <a:spcPts val="600"/>
              </a:spcBef>
              <a:spcAft>
                <a:spcPts val="600"/>
              </a:spcAft>
              <a:buNone/>
            </a:pPr>
            <a:r>
              <a:rPr lang="en-US" sz="2400" b="1" i="1" spc="-30" dirty="0" smtClean="0"/>
              <a:t>I </a:t>
            </a:r>
            <a:r>
              <a:rPr lang="en-US" sz="2400" b="1" i="1" spc="-30" dirty="0"/>
              <a:t>knew then that the work </a:t>
            </a:r>
            <a:r>
              <a:rPr lang="en-US" sz="2400" b="1" i="1" spc="-30" dirty="0" smtClean="0"/>
              <a:t>SANRU was doing </a:t>
            </a:r>
            <a:r>
              <a:rPr lang="en-US" sz="2400" b="1" i="1" spc="-30" dirty="0"/>
              <a:t>was making a </a:t>
            </a:r>
            <a:r>
              <a:rPr lang="en-US" sz="2400" b="1" i="1" spc="-30" dirty="0" smtClean="0"/>
              <a:t>differ-</a:t>
            </a:r>
            <a:r>
              <a:rPr lang="en-US" sz="2400" b="1" i="1" spc="-30" dirty="0" err="1" smtClean="0"/>
              <a:t>ence</a:t>
            </a:r>
            <a:r>
              <a:rPr lang="en-US" sz="2400" b="1" i="1" spc="-30" dirty="0" smtClean="0"/>
              <a:t> </a:t>
            </a:r>
            <a:r>
              <a:rPr lang="en-US" sz="2400" b="1" i="1" spc="-30" dirty="0"/>
              <a:t>in a fundamental </a:t>
            </a:r>
            <a:r>
              <a:rPr lang="en-US" sz="2400" b="1" i="1" spc="-30" dirty="0" smtClean="0"/>
              <a:t>way of </a:t>
            </a:r>
            <a:r>
              <a:rPr lang="en-US" sz="2400" b="1" i="1" spc="-30" dirty="0"/>
              <a:t>lives of these </a:t>
            </a:r>
            <a:r>
              <a:rPr lang="en-US" sz="2400" b="1" i="1" spc="-30" dirty="0" smtClean="0"/>
              <a:t>women. </a:t>
            </a:r>
            <a:r>
              <a:rPr lang="en-US" sz="2400" b="1" i="1" spc="-30" dirty="0"/>
              <a:t>A</a:t>
            </a:r>
            <a:r>
              <a:rPr lang="en-US" sz="2400" b="1" i="1" spc="-30" dirty="0" smtClean="0"/>
              <a:t>nd </a:t>
            </a:r>
            <a:r>
              <a:rPr lang="en-US" sz="2400" b="1" i="1" spc="-30" dirty="0"/>
              <a:t>it convinced me that this is what I wanted to </a:t>
            </a:r>
            <a:r>
              <a:rPr lang="en-US" sz="2400" b="1" i="1" spc="-30" dirty="0" smtClean="0"/>
              <a:t>do, and thus began my career in international </a:t>
            </a:r>
            <a:r>
              <a:rPr lang="en-US" sz="2400" b="1" i="1" spc="-30" dirty="0"/>
              <a:t>public </a:t>
            </a:r>
            <a:r>
              <a:rPr lang="en-US" sz="2400" b="1" i="1" spc="-30" dirty="0" smtClean="0"/>
              <a:t>health.</a:t>
            </a:r>
          </a:p>
          <a:p>
            <a:pPr algn="just">
              <a:lnSpc>
                <a:spcPts val="2500"/>
              </a:lnSpc>
              <a:spcBef>
                <a:spcPts val="0"/>
              </a:spcBef>
            </a:pPr>
            <a:endParaRPr lang="en-US" sz="2400" b="1" i="1" spc="-30" dirty="0"/>
          </a:p>
        </p:txBody>
      </p:sp>
      <p:sp>
        <p:nvSpPr>
          <p:cNvPr id="8" name="Rectangle 7"/>
          <p:cNvSpPr/>
          <p:nvPr/>
        </p:nvSpPr>
        <p:spPr>
          <a:xfrm>
            <a:off x="2178520" y="5149971"/>
            <a:ext cx="9797615" cy="1772280"/>
          </a:xfrm>
          <a:prstGeom prst="rect">
            <a:avLst/>
          </a:prstGeom>
        </p:spPr>
        <p:txBody>
          <a:bodyPr wrap="square">
            <a:spAutoFit/>
          </a:bodyPr>
          <a:lstStyle/>
          <a:p>
            <a:pPr algn="just">
              <a:lnSpc>
                <a:spcPts val="2500"/>
              </a:lnSpc>
            </a:pPr>
            <a:r>
              <a:rPr lang="en-US" sz="2400" b="1" i="1" spc="-30" dirty="0" smtClean="0">
                <a:solidFill>
                  <a:prstClr val="black"/>
                </a:solidFill>
              </a:rPr>
              <a:t>I have since gone over somewhat to the “dark side</a:t>
            </a:r>
            <a:r>
              <a:rPr lang="en-US" sz="2400" b="1" i="1" spc="-30" dirty="0">
                <a:solidFill>
                  <a:prstClr val="black"/>
                </a:solidFill>
              </a:rPr>
              <a:t>,</a:t>
            </a:r>
            <a:r>
              <a:rPr lang="en-US" sz="2400" b="1" i="1" spc="-30" dirty="0" smtClean="0">
                <a:solidFill>
                  <a:prstClr val="black"/>
                </a:solidFill>
              </a:rPr>
              <a:t>” and find myself far too remote from the field and from the women who need our services. Yet, it is still my unshakeable conviction, that those of who can, should continue to engage so that everyone gets a better chance at health and hope.   </a:t>
            </a:r>
          </a:p>
          <a:p>
            <a:pPr algn="just">
              <a:lnSpc>
                <a:spcPts val="2500"/>
              </a:lnSpc>
              <a:spcBef>
                <a:spcPts val="600"/>
              </a:spcBef>
            </a:pPr>
            <a:r>
              <a:rPr lang="en-US" sz="2400" b="1" i="1" spc="-30" dirty="0" smtClean="0">
                <a:solidFill>
                  <a:prstClr val="black"/>
                </a:solidFill>
              </a:rPr>
              <a:t>Lucy </a:t>
            </a:r>
            <a:r>
              <a:rPr lang="en-US" sz="2400" i="1" spc="-30" dirty="0" smtClean="0">
                <a:solidFill>
                  <a:prstClr val="black"/>
                </a:solidFill>
              </a:rPr>
              <a:t>(currently on board the USNS Mercy for DoD training)</a:t>
            </a:r>
            <a:endParaRPr lang="en-US" sz="2400" i="1" spc="-30" dirty="0">
              <a:solidFill>
                <a:prstClr val="black"/>
              </a:solidFill>
            </a:endParaRPr>
          </a:p>
        </p:txBody>
      </p:sp>
      <p:pic>
        <p:nvPicPr>
          <p:cNvPr id="9" name="Picture 8"/>
          <p:cNvPicPr>
            <a:picLocks noChangeAspect="1"/>
          </p:cNvPicPr>
          <p:nvPr/>
        </p:nvPicPr>
        <p:blipFill>
          <a:blip r:embed="rId3"/>
          <a:stretch>
            <a:fillRect/>
          </a:stretch>
        </p:blipFill>
        <p:spPr>
          <a:xfrm>
            <a:off x="6780968" y="19308"/>
            <a:ext cx="5411032" cy="4876800"/>
          </a:xfrm>
          <a:prstGeom prst="rect">
            <a:avLst/>
          </a:prstGeom>
        </p:spPr>
      </p:pic>
      <p:sp>
        <p:nvSpPr>
          <p:cNvPr id="10" name="TextBox 9"/>
          <p:cNvSpPr txBox="1"/>
          <p:nvPr/>
        </p:nvSpPr>
        <p:spPr>
          <a:xfrm>
            <a:off x="6955786" y="4540503"/>
            <a:ext cx="5020349" cy="321691"/>
          </a:xfrm>
          <a:prstGeom prst="rect">
            <a:avLst/>
          </a:prstGeom>
          <a:solidFill>
            <a:schemeClr val="bg2">
              <a:alpha val="50000"/>
            </a:schemeClr>
          </a:solidFill>
        </p:spPr>
        <p:txBody>
          <a:bodyPr wrap="none" lIns="0" tIns="0" rIns="0" bIns="0" rtlCol="0">
            <a:spAutoFit/>
          </a:bodyPr>
          <a:lstStyle/>
          <a:p>
            <a:pPr>
              <a:lnSpc>
                <a:spcPts val="2500"/>
              </a:lnSpc>
            </a:pPr>
            <a:r>
              <a:rPr lang="en-US" sz="2400" b="1" spc="-40" dirty="0" smtClean="0">
                <a:solidFill>
                  <a:srgbClr val="002060"/>
                </a:solidFill>
              </a:rPr>
              <a:t>Emile Bongo during a SANRU supervision</a:t>
            </a:r>
            <a:endParaRPr lang="en-US" sz="2400" b="1" spc="-40" dirty="0">
              <a:solidFill>
                <a:srgbClr val="002060"/>
              </a:solidFill>
            </a:endParaRPr>
          </a:p>
        </p:txBody>
      </p:sp>
    </p:spTree>
    <p:extLst>
      <p:ext uri="{BB962C8B-B14F-4D97-AF65-F5344CB8AC3E}">
        <p14:creationId xmlns:p14="http://schemas.microsoft.com/office/powerpoint/2010/main" val="3818399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023" y="124968"/>
            <a:ext cx="11878056" cy="6644640"/>
          </a:xfrm>
          <a:prstGeom prst="rect">
            <a:avLst/>
          </a:prstGeom>
          <a:blipFill>
            <a:blip r:embed="rId2" cstate="print"/>
            <a:stretch>
              <a:fillRect/>
            </a:stretch>
          </a:blipFill>
        </p:spPr>
        <p:txBody>
          <a:bodyPr wrap="square" lIns="0" tIns="0" rIns="0" bIns="0" rtlCol="0">
            <a:spAutoFit/>
          </a:bodyPr>
          <a:lstStyle/>
          <a:p>
            <a:endParaRPr>
              <a:solidFill>
                <a:prstClr val="black"/>
              </a:solidFill>
            </a:endParaRPr>
          </a:p>
        </p:txBody>
      </p:sp>
      <p:sp>
        <p:nvSpPr>
          <p:cNvPr id="3" name="object 3"/>
          <p:cNvSpPr/>
          <p:nvPr/>
        </p:nvSpPr>
        <p:spPr>
          <a:xfrm>
            <a:off x="4123944" y="3051048"/>
            <a:ext cx="3877055" cy="1414271"/>
          </a:xfrm>
          <a:prstGeom prst="rect">
            <a:avLst/>
          </a:prstGeom>
          <a:blipFill>
            <a:blip r:embed="rId3" cstate="print"/>
            <a:stretch>
              <a:fillRect/>
            </a:stretch>
          </a:blipFill>
        </p:spPr>
        <p:txBody>
          <a:bodyPr wrap="square" lIns="0" tIns="0" rIns="0" bIns="0" rtlCol="0">
            <a:spAutoFit/>
          </a:bodyPr>
          <a:lstStyle/>
          <a:p>
            <a:endParaRPr>
              <a:solidFill>
                <a:prstClr val="black"/>
              </a:solidFill>
            </a:endParaRPr>
          </a:p>
        </p:txBody>
      </p:sp>
    </p:spTree>
    <p:extLst>
      <p:ext uri="{BB962C8B-B14F-4D97-AF65-F5344CB8AC3E}">
        <p14:creationId xmlns:p14="http://schemas.microsoft.com/office/powerpoint/2010/main" val="3104349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55046" y="104775"/>
            <a:ext cx="11740619" cy="1014379"/>
          </a:xfrm>
        </p:spPr>
        <p:style>
          <a:lnRef idx="0">
            <a:schemeClr val="dk1"/>
          </a:lnRef>
          <a:fillRef idx="3">
            <a:schemeClr val="dk1"/>
          </a:fillRef>
          <a:effectRef idx="3">
            <a:schemeClr val="dk1"/>
          </a:effectRef>
          <a:fontRef idx="minor">
            <a:schemeClr val="lt1"/>
          </a:fontRef>
        </p:style>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smtClean="0">
                <a:ln/>
                <a:solidFill>
                  <a:schemeClr val="accent4">
                    <a:lumMod val="60000"/>
                    <a:lumOff val="40000"/>
                  </a:schemeClr>
                </a:solidFill>
              </a:rPr>
              <a:t>Background: Keys strategies and recommendations </a:t>
            </a:r>
            <a:br>
              <a:rPr lang="en-US" sz="3600" b="1" dirty="0" smtClean="0">
                <a:ln/>
                <a:solidFill>
                  <a:schemeClr val="accent4">
                    <a:lumMod val="60000"/>
                    <a:lumOff val="40000"/>
                  </a:schemeClr>
                </a:solidFill>
              </a:rPr>
            </a:br>
            <a:r>
              <a:rPr lang="en-US" sz="3600" b="1" dirty="0" smtClean="0">
                <a:ln/>
                <a:solidFill>
                  <a:schemeClr val="accent4">
                    <a:lumMod val="60000"/>
                    <a:lumOff val="40000"/>
                  </a:schemeClr>
                </a:solidFill>
              </a:rPr>
              <a:t>from SANRU I</a:t>
            </a:r>
            <a:endParaRPr lang="fr-CA" sz="3600" b="1" dirty="0">
              <a:ln/>
              <a:solidFill>
                <a:schemeClr val="accent4">
                  <a:lumMod val="60000"/>
                  <a:lumOff val="40000"/>
                </a:schemeClr>
              </a:solidFill>
            </a:endParaRPr>
          </a:p>
        </p:txBody>
      </p:sp>
      <p:sp>
        <p:nvSpPr>
          <p:cNvPr id="3" name="Espace réservé du contenu 2"/>
          <p:cNvSpPr>
            <a:spLocks noGrp="1"/>
          </p:cNvSpPr>
          <p:nvPr>
            <p:ph idx="1"/>
          </p:nvPr>
        </p:nvSpPr>
        <p:spPr>
          <a:xfrm>
            <a:off x="155047" y="1615757"/>
            <a:ext cx="5739737" cy="1376673"/>
          </a:xfrm>
        </p:spPr>
        <p:style>
          <a:lnRef idx="0">
            <a:schemeClr val="accent6"/>
          </a:lnRef>
          <a:fillRef idx="3">
            <a:schemeClr val="accent6"/>
          </a:fillRef>
          <a:effectRef idx="3">
            <a:schemeClr val="accent6"/>
          </a:effectRef>
          <a:fontRef idx="minor">
            <a:schemeClr val="lt1"/>
          </a:fontRef>
        </p:style>
        <p:txBody>
          <a:bodyPr>
            <a:normAutofit/>
          </a:bodyPr>
          <a:lstStyle/>
          <a:p>
            <a:pPr marL="0" indent="0">
              <a:buNone/>
            </a:pPr>
            <a:r>
              <a:rPr lang="en-US" sz="2400" b="1" u="sng" dirty="0">
                <a:solidFill>
                  <a:schemeClr val="bg1"/>
                </a:solidFill>
              </a:rPr>
              <a:t>Main </a:t>
            </a:r>
            <a:r>
              <a:rPr lang="en-US" sz="2400" b="1" u="sng" dirty="0" smtClean="0">
                <a:solidFill>
                  <a:schemeClr val="bg1"/>
                </a:solidFill>
              </a:rPr>
              <a:t>comment </a:t>
            </a:r>
            <a:r>
              <a:rPr lang="en-US" sz="2000" b="1" dirty="0" smtClean="0">
                <a:solidFill>
                  <a:schemeClr val="bg1"/>
                </a:solidFill>
              </a:rPr>
              <a:t>: </a:t>
            </a:r>
          </a:p>
          <a:p>
            <a:pPr marL="457200" lvl="1" indent="0">
              <a:buNone/>
            </a:pPr>
            <a:r>
              <a:rPr lang="en-US" sz="1900" b="1" dirty="0" smtClean="0">
                <a:solidFill>
                  <a:schemeClr val="bg1"/>
                </a:solidFill>
              </a:rPr>
              <a:t>SANRU I was </a:t>
            </a:r>
            <a:r>
              <a:rPr lang="en-US" sz="1900" b="1" dirty="0">
                <a:solidFill>
                  <a:schemeClr val="bg1"/>
                </a:solidFill>
              </a:rPr>
              <a:t>designed as a strategic project that provides technical assistance to  </a:t>
            </a:r>
            <a:r>
              <a:rPr lang="en-US" sz="1900" b="1" dirty="0" smtClean="0">
                <a:solidFill>
                  <a:schemeClr val="bg1"/>
                </a:solidFill>
              </a:rPr>
              <a:t>50 </a:t>
            </a:r>
            <a:r>
              <a:rPr lang="en-US" sz="1900" b="1" dirty="0">
                <a:solidFill>
                  <a:schemeClr val="bg1"/>
                </a:solidFill>
              </a:rPr>
              <a:t>Health Zones, rather than services directly to the population</a:t>
            </a:r>
            <a:endParaRPr lang="fr-CA" sz="1900" dirty="0">
              <a:solidFill>
                <a:schemeClr val="bg1"/>
              </a:solidFill>
            </a:endParaRPr>
          </a:p>
          <a:p>
            <a:pPr marL="457200" lvl="1" indent="0">
              <a:buNone/>
            </a:pPr>
            <a:endParaRPr lang="fr-CA" sz="1000" b="1" i="1" dirty="0"/>
          </a:p>
          <a:p>
            <a:endParaRPr lang="fr-CA" dirty="0"/>
          </a:p>
        </p:txBody>
      </p:sp>
      <p:sp>
        <p:nvSpPr>
          <p:cNvPr id="4" name="Espace réservé du texte 3"/>
          <p:cNvSpPr>
            <a:spLocks noGrp="1"/>
          </p:cNvSpPr>
          <p:nvPr>
            <p:ph type="body" sz="half" idx="2"/>
          </p:nvPr>
        </p:nvSpPr>
        <p:spPr>
          <a:xfrm>
            <a:off x="220398" y="4096735"/>
            <a:ext cx="11609917" cy="1006192"/>
          </a:xfrm>
          <a:solidFill>
            <a:schemeClr val="accent6">
              <a:lumMod val="40000"/>
              <a:lumOff val="60000"/>
            </a:schemeClr>
          </a:solid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a:normAutofit/>
          </a:bodyPr>
          <a:lstStyle/>
          <a:p>
            <a:r>
              <a:rPr lang="en-US" sz="3600" b="1" dirty="0" smtClean="0"/>
              <a:t>FOCUS: </a:t>
            </a:r>
            <a:r>
              <a:rPr lang="en-US" sz="2000" i="1" dirty="0" smtClean="0"/>
              <a:t>To create a national critical mass of Public Health Professionals in order to build a strong</a:t>
            </a:r>
          </a:p>
          <a:p>
            <a:pPr lvl="3"/>
            <a:r>
              <a:rPr lang="en-US" sz="1400" i="1" dirty="0" smtClean="0"/>
              <a:t>    </a:t>
            </a:r>
            <a:r>
              <a:rPr lang="en-US" sz="2000" i="1" dirty="0" smtClean="0"/>
              <a:t>health </a:t>
            </a:r>
            <a:r>
              <a:rPr lang="en-US" sz="2000" i="1" dirty="0"/>
              <a:t>system and increase accessibility of the population in need especially in the rural area</a:t>
            </a:r>
            <a:endParaRPr lang="fr-CA" sz="2000" i="1" dirty="0"/>
          </a:p>
        </p:txBody>
      </p:sp>
      <p:pic>
        <p:nvPicPr>
          <p:cNvPr id="16" name="Picture 4"/>
          <p:cNvPicPr>
            <a:picLocks noChangeAspect="1"/>
          </p:cNvPicPr>
          <p:nvPr/>
        </p:nvPicPr>
        <p:blipFill>
          <a:blip r:embed="rId2">
            <a:clrChange>
              <a:clrFrom>
                <a:srgbClr val="FFFFFF"/>
              </a:clrFrom>
              <a:clrTo>
                <a:srgbClr val="FFFFFF">
                  <a:alpha val="0"/>
                </a:srgbClr>
              </a:clrTo>
            </a:clrChange>
          </a:blip>
          <a:stretch>
            <a:fillRect/>
          </a:stretch>
        </p:blipFill>
        <p:spPr>
          <a:xfrm>
            <a:off x="2971800" y="5305396"/>
            <a:ext cx="1527668" cy="1400204"/>
          </a:xfrm>
          <a:prstGeom prst="rect">
            <a:avLst/>
          </a:prstGeom>
        </p:spPr>
      </p:pic>
      <p:pic>
        <p:nvPicPr>
          <p:cNvPr id="17" name="Picture 6"/>
          <p:cNvPicPr>
            <a:picLocks noChangeAspect="1"/>
          </p:cNvPicPr>
          <p:nvPr/>
        </p:nvPicPr>
        <p:blipFill>
          <a:blip r:embed="rId3">
            <a:clrChange>
              <a:clrFrom>
                <a:srgbClr val="FFFFF7"/>
              </a:clrFrom>
              <a:clrTo>
                <a:srgbClr val="FFFFF7">
                  <a:alpha val="0"/>
                </a:srgbClr>
              </a:clrTo>
            </a:clrChange>
          </a:blip>
          <a:stretch>
            <a:fillRect/>
          </a:stretch>
        </p:blipFill>
        <p:spPr>
          <a:xfrm>
            <a:off x="6857999" y="5283982"/>
            <a:ext cx="1717305" cy="1574018"/>
          </a:xfrm>
          <a:prstGeom prst="rect">
            <a:avLst/>
          </a:prstGeom>
        </p:spPr>
      </p:pic>
      <p:sp>
        <p:nvSpPr>
          <p:cNvPr id="21" name="Flèche droite rayée 20"/>
          <p:cNvSpPr/>
          <p:nvPr/>
        </p:nvSpPr>
        <p:spPr>
          <a:xfrm>
            <a:off x="5234063" y="5847286"/>
            <a:ext cx="1321443" cy="447409"/>
          </a:xfrm>
          <a:prstGeom prst="striped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prstClr val="white"/>
              </a:solidFill>
            </a:endParaRPr>
          </a:p>
        </p:txBody>
      </p:sp>
      <p:sp>
        <p:nvSpPr>
          <p:cNvPr id="27" name="Accolade fermante 26"/>
          <p:cNvSpPr/>
          <p:nvPr/>
        </p:nvSpPr>
        <p:spPr>
          <a:xfrm rot="5400000">
            <a:off x="5371002" y="290359"/>
            <a:ext cx="395895" cy="7035802"/>
          </a:xfrm>
          <a:prstGeom prst="rightBrace">
            <a:avLst>
              <a:gd name="adj1" fmla="val 8333"/>
              <a:gd name="adj2" fmla="val 50241"/>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solidFill>
                <a:prstClr val="black"/>
              </a:solidFill>
            </a:endParaRPr>
          </a:p>
        </p:txBody>
      </p:sp>
      <p:sp>
        <p:nvSpPr>
          <p:cNvPr id="28" name="Rectangle à coins arrondis 27"/>
          <p:cNvSpPr/>
          <p:nvPr/>
        </p:nvSpPr>
        <p:spPr>
          <a:xfrm>
            <a:off x="6067426" y="1228870"/>
            <a:ext cx="6038850" cy="2359003"/>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nSpc>
                <a:spcPct val="110000"/>
              </a:lnSpc>
            </a:pPr>
            <a:r>
              <a:rPr lang="en-US" sz="2400" b="1" u="sng" dirty="0" smtClean="0">
                <a:solidFill>
                  <a:srgbClr val="002060"/>
                </a:solidFill>
              </a:rPr>
              <a:t>Main recommendations: </a:t>
            </a:r>
          </a:p>
          <a:p>
            <a:pPr marL="514350" lvl="1" indent="-285750">
              <a:lnSpc>
                <a:spcPct val="110000"/>
              </a:lnSpc>
              <a:spcBef>
                <a:spcPts val="1000"/>
              </a:spcBef>
              <a:buFont typeface="Wingdings" panose="05000000000000000000" pitchFamily="2" charset="2"/>
              <a:buChar char="Ø"/>
            </a:pPr>
            <a:r>
              <a:rPr lang="en-US" sz="1600" b="1" dirty="0" smtClean="0">
                <a:solidFill>
                  <a:srgbClr val="002060"/>
                </a:solidFill>
              </a:rPr>
              <a:t>4 – 5 year extension of the project with assistance to an additional 50 Health Zones </a:t>
            </a:r>
          </a:p>
          <a:p>
            <a:pPr marL="514350" lvl="1" indent="-285750">
              <a:lnSpc>
                <a:spcPct val="110000"/>
              </a:lnSpc>
              <a:spcBef>
                <a:spcPts val="1000"/>
              </a:spcBef>
              <a:buFont typeface="Wingdings" panose="05000000000000000000" pitchFamily="2" charset="2"/>
              <a:buChar char="Ø"/>
            </a:pPr>
            <a:r>
              <a:rPr lang="en-US" sz="1600" b="1" dirty="0" smtClean="0">
                <a:solidFill>
                  <a:srgbClr val="002060"/>
                </a:solidFill>
              </a:rPr>
              <a:t>Opening the BRH project to all hospitals (not just ECC hospitals) for HZ development.</a:t>
            </a:r>
          </a:p>
          <a:p>
            <a:pPr marL="514350" lvl="1" indent="-285750">
              <a:lnSpc>
                <a:spcPct val="110000"/>
              </a:lnSpc>
              <a:spcBef>
                <a:spcPts val="1000"/>
              </a:spcBef>
              <a:buFont typeface="Wingdings" panose="05000000000000000000" pitchFamily="2" charset="2"/>
              <a:buChar char="Ø"/>
            </a:pPr>
            <a:r>
              <a:rPr lang="en-US" sz="1600" b="1" dirty="0" smtClean="0">
                <a:solidFill>
                  <a:srgbClr val="002060"/>
                </a:solidFill>
              </a:rPr>
              <a:t> Strengthening the Ministry of Health (MOH) in primary health care (PHC):</a:t>
            </a:r>
            <a:endParaRPr lang="en-US" sz="1600" b="1" dirty="0">
              <a:solidFill>
                <a:srgbClr val="002060"/>
              </a:solidFill>
            </a:endParaRPr>
          </a:p>
        </p:txBody>
      </p:sp>
      <p:pic>
        <p:nvPicPr>
          <p:cNvPr id="5" name="Image 4"/>
          <p:cNvPicPr>
            <a:picLocks noChangeAspect="1"/>
          </p:cNvPicPr>
          <p:nvPr/>
        </p:nvPicPr>
        <p:blipFill rotWithShape="1">
          <a:blip r:embed="rId4"/>
          <a:srcRect r="19"/>
          <a:stretch/>
        </p:blipFill>
        <p:spPr>
          <a:xfrm>
            <a:off x="409575" y="5212643"/>
            <a:ext cx="1788017" cy="1540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b="344"/>
          <a:stretch/>
        </p:blipFill>
        <p:spPr>
          <a:xfrm>
            <a:off x="8877797" y="5328861"/>
            <a:ext cx="2858324" cy="1353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25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125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25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fade">
                                      <p:cBhvr>
                                        <p:cTn id="22" dur="500"/>
                                        <p:tgtEl>
                                          <p:spTgt spid="4">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21"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itre 1"/>
          <p:cNvSpPr txBox="1">
            <a:spLocks/>
          </p:cNvSpPr>
          <p:nvPr/>
        </p:nvSpPr>
        <p:spPr>
          <a:xfrm>
            <a:off x="357188" y="132325"/>
            <a:ext cx="6694487" cy="59366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n/>
                <a:solidFill>
                  <a:srgbClr val="FFC000">
                    <a:lumMod val="60000"/>
                    <a:lumOff val="40000"/>
                  </a:srgbClr>
                </a:solidFill>
              </a:rPr>
              <a:t>LEVELS OF SANRU IMPACT : </a:t>
            </a:r>
            <a:endParaRPr lang="fr-CA" sz="3600" b="1" dirty="0">
              <a:ln/>
              <a:solidFill>
                <a:srgbClr val="FFC000">
                  <a:lumMod val="60000"/>
                  <a:lumOff val="40000"/>
                </a:srgbClr>
              </a:solidFill>
            </a:endParaRPr>
          </a:p>
        </p:txBody>
      </p:sp>
      <p:pic>
        <p:nvPicPr>
          <p:cNvPr id="13" name="Image 12"/>
          <p:cNvPicPr>
            <a:picLocks noChangeAspect="1"/>
          </p:cNvPicPr>
          <p:nvPr/>
        </p:nvPicPr>
        <p:blipFill rotWithShape="1">
          <a:blip r:embed="rId2"/>
          <a:srcRect r="13" b="37"/>
          <a:stretch/>
        </p:blipFill>
        <p:spPr>
          <a:xfrm>
            <a:off x="8472819" y="586884"/>
            <a:ext cx="3227652" cy="2171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p:cNvPicPr>
            <a:picLocks noChangeAspect="1"/>
          </p:cNvPicPr>
          <p:nvPr/>
        </p:nvPicPr>
        <p:blipFill rotWithShape="1">
          <a:blip r:embed="rId3"/>
          <a:srcRect b="37"/>
          <a:stretch/>
        </p:blipFill>
        <p:spPr>
          <a:xfrm>
            <a:off x="10258080" y="3070651"/>
            <a:ext cx="1858482" cy="1002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 15"/>
          <p:cNvPicPr>
            <a:picLocks noChangeAspect="1"/>
          </p:cNvPicPr>
          <p:nvPr/>
        </p:nvPicPr>
        <p:blipFill>
          <a:blip r:embed="rId4"/>
          <a:stretch>
            <a:fillRect/>
          </a:stretch>
        </p:blipFill>
        <p:spPr>
          <a:xfrm>
            <a:off x="8472819" y="4640748"/>
            <a:ext cx="1491324" cy="2031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 17"/>
          <p:cNvPicPr>
            <a:picLocks noChangeAspect="1"/>
          </p:cNvPicPr>
          <p:nvPr/>
        </p:nvPicPr>
        <p:blipFill>
          <a:blip r:embed="rId5"/>
          <a:stretch>
            <a:fillRect/>
          </a:stretch>
        </p:blipFill>
        <p:spPr>
          <a:xfrm>
            <a:off x="10229160" y="4640748"/>
            <a:ext cx="1227153" cy="2132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à coins arrondis 6"/>
          <p:cNvSpPr/>
          <p:nvPr/>
        </p:nvSpPr>
        <p:spPr>
          <a:xfrm>
            <a:off x="225937" y="3385321"/>
            <a:ext cx="2008187"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TECHNICAL</a:t>
            </a:r>
            <a:endParaRPr lang="en-US" sz="1600" b="1" dirty="0">
              <a:solidFill>
                <a:srgbClr val="002060"/>
              </a:solidFill>
            </a:endParaRPr>
          </a:p>
        </p:txBody>
      </p:sp>
      <p:sp>
        <p:nvSpPr>
          <p:cNvPr id="8" name="Rectangle à coins arrondis 7"/>
          <p:cNvSpPr/>
          <p:nvPr/>
        </p:nvSpPr>
        <p:spPr>
          <a:xfrm>
            <a:off x="168417" y="4404354"/>
            <a:ext cx="2126455"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OPERATIONAL</a:t>
            </a:r>
            <a:endParaRPr lang="en-US" sz="1600" b="1" dirty="0">
              <a:solidFill>
                <a:srgbClr val="002060"/>
              </a:solidFill>
            </a:endParaRPr>
          </a:p>
        </p:txBody>
      </p:sp>
      <p:sp>
        <p:nvSpPr>
          <p:cNvPr id="9" name="Rectangle à coins arrondis 8"/>
          <p:cNvSpPr/>
          <p:nvPr/>
        </p:nvSpPr>
        <p:spPr>
          <a:xfrm>
            <a:off x="112884" y="5423387"/>
            <a:ext cx="2322512"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INTERNATIONAL</a:t>
            </a:r>
            <a:endParaRPr lang="en-US" sz="1600" b="1" dirty="0">
              <a:solidFill>
                <a:srgbClr val="002060"/>
              </a:solidFill>
            </a:endParaRPr>
          </a:p>
        </p:txBody>
      </p:sp>
      <p:grpSp>
        <p:nvGrpSpPr>
          <p:cNvPr id="10" name="Groupe 9"/>
          <p:cNvGrpSpPr/>
          <p:nvPr/>
        </p:nvGrpSpPr>
        <p:grpSpPr>
          <a:xfrm>
            <a:off x="2607848" y="1194327"/>
            <a:ext cx="5591712" cy="1244748"/>
            <a:chOff x="2607848" y="1194327"/>
            <a:chExt cx="5591712" cy="1244748"/>
          </a:xfrm>
        </p:grpSpPr>
        <p:sp>
          <p:nvSpPr>
            <p:cNvPr id="23" name="Forme libre 22"/>
            <p:cNvSpPr/>
            <p:nvPr/>
          </p:nvSpPr>
          <p:spPr>
            <a:xfrm>
              <a:off x="2607848" y="1194327"/>
              <a:ext cx="930808" cy="1244748"/>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wordArtVert"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1</a:t>
              </a:r>
              <a:endParaRPr lang="fr-CA" sz="2600" dirty="0">
                <a:solidFill>
                  <a:prstClr val="white"/>
                </a:solidFill>
              </a:endParaRPr>
            </a:p>
          </p:txBody>
        </p:sp>
        <p:sp>
          <p:nvSpPr>
            <p:cNvPr id="24" name="Forme libre 23"/>
            <p:cNvSpPr/>
            <p:nvPr/>
          </p:nvSpPr>
          <p:spPr>
            <a:xfrm>
              <a:off x="3571685" y="1194327"/>
              <a:ext cx="4627875"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defTabSz="844550">
                <a:lnSpc>
                  <a:spcPct val="90000"/>
                </a:lnSpc>
                <a:spcBef>
                  <a:spcPct val="0"/>
                </a:spcBef>
                <a:spcAft>
                  <a:spcPct val="15000"/>
                </a:spcAft>
              </a:pPr>
              <a:r>
                <a:rPr lang="en-US" sz="1900" b="1" dirty="0" smtClean="0">
                  <a:solidFill>
                    <a:prstClr val="white"/>
                  </a:solidFill>
                </a:rPr>
                <a:t>Building a strong partnership among the three partners : Government – USAID – ECC </a:t>
              </a:r>
              <a:endParaRPr lang="fr-CA" sz="1900" dirty="0">
                <a:solidFill>
                  <a:prstClr val="white"/>
                </a:solidFill>
              </a:endParaRPr>
            </a:p>
          </p:txBody>
        </p:sp>
      </p:grpSp>
      <p:grpSp>
        <p:nvGrpSpPr>
          <p:cNvPr id="6" name="Groupe 5"/>
          <p:cNvGrpSpPr/>
          <p:nvPr/>
        </p:nvGrpSpPr>
        <p:grpSpPr>
          <a:xfrm>
            <a:off x="2668598" y="3099389"/>
            <a:ext cx="5516655" cy="1329725"/>
            <a:chOff x="2668598" y="3099389"/>
            <a:chExt cx="5516655" cy="1329725"/>
          </a:xfrm>
        </p:grpSpPr>
        <p:sp>
          <p:nvSpPr>
            <p:cNvPr id="25" name="Forme libre 24"/>
            <p:cNvSpPr/>
            <p:nvPr/>
          </p:nvSpPr>
          <p:spPr>
            <a:xfrm>
              <a:off x="2668598" y="3099389"/>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2</a:t>
              </a:r>
              <a:endParaRPr lang="fr-CA" sz="2600" dirty="0">
                <a:solidFill>
                  <a:prstClr val="white"/>
                </a:solidFill>
              </a:endParaRPr>
            </a:p>
          </p:txBody>
        </p:sp>
        <p:sp>
          <p:nvSpPr>
            <p:cNvPr id="26" name="Forme libre 25"/>
            <p:cNvSpPr/>
            <p:nvPr/>
          </p:nvSpPr>
          <p:spPr>
            <a:xfrm>
              <a:off x="3623438" y="3099389"/>
              <a:ext cx="4561815"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defTabSz="844550">
                <a:lnSpc>
                  <a:spcPct val="90000"/>
                </a:lnSpc>
                <a:spcBef>
                  <a:spcPct val="0"/>
                </a:spcBef>
                <a:spcAft>
                  <a:spcPct val="15000"/>
                </a:spcAft>
              </a:pPr>
              <a:r>
                <a:rPr lang="en-US" sz="1900" b="1" dirty="0" smtClean="0">
                  <a:solidFill>
                    <a:prstClr val="white"/>
                  </a:solidFill>
                </a:rPr>
                <a:t>Contribution to the MOH five year health plan (1982-1987): Role of the direction PHC</a:t>
              </a:r>
              <a:endParaRPr lang="fr-CA" sz="1900" dirty="0">
                <a:solidFill>
                  <a:prstClr val="white"/>
                </a:solidFill>
              </a:endParaRPr>
            </a:p>
          </p:txBody>
        </p:sp>
      </p:grpSp>
      <p:grpSp>
        <p:nvGrpSpPr>
          <p:cNvPr id="11" name="Groupe 10"/>
          <p:cNvGrpSpPr/>
          <p:nvPr/>
        </p:nvGrpSpPr>
        <p:grpSpPr>
          <a:xfrm>
            <a:off x="2707249" y="5025181"/>
            <a:ext cx="5459283" cy="1329725"/>
            <a:chOff x="2707249" y="5025181"/>
            <a:chExt cx="5459283" cy="1329725"/>
          </a:xfrm>
        </p:grpSpPr>
        <p:sp>
          <p:nvSpPr>
            <p:cNvPr id="27" name="Forme libre 26"/>
            <p:cNvSpPr/>
            <p:nvPr/>
          </p:nvSpPr>
          <p:spPr>
            <a:xfrm>
              <a:off x="2707249" y="5025181"/>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3</a:t>
              </a:r>
              <a:endParaRPr lang="fr-CA" sz="2600" dirty="0">
                <a:solidFill>
                  <a:prstClr val="white"/>
                </a:solidFill>
              </a:endParaRPr>
            </a:p>
          </p:txBody>
        </p:sp>
        <p:sp>
          <p:nvSpPr>
            <p:cNvPr id="28" name="Forme libre 27"/>
            <p:cNvSpPr/>
            <p:nvPr/>
          </p:nvSpPr>
          <p:spPr>
            <a:xfrm>
              <a:off x="3642160" y="5035927"/>
              <a:ext cx="4524372"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9" rIns="54258" bIns="54258" numCol="1" spcCol="1270" anchor="ctr" anchorCtr="0">
              <a:noAutofit/>
            </a:bodyPr>
            <a:lstStyle/>
            <a:p>
              <a:pPr marL="171450" lvl="1" indent="-171450" defTabSz="844550">
                <a:lnSpc>
                  <a:spcPct val="90000"/>
                </a:lnSpc>
                <a:spcBef>
                  <a:spcPct val="0"/>
                </a:spcBef>
                <a:spcAft>
                  <a:spcPct val="15000"/>
                </a:spcAft>
                <a:buFontTx/>
                <a:buChar char="••"/>
              </a:pPr>
              <a:r>
                <a:rPr lang="en-US" sz="1900" b="1" dirty="0" smtClean="0">
                  <a:solidFill>
                    <a:prstClr val="white"/>
                  </a:solidFill>
                </a:rPr>
                <a:t>Regular briefings with the Minister of Health </a:t>
              </a:r>
              <a:endParaRPr lang="fr-CA" sz="1900" dirty="0">
                <a:solidFill>
                  <a:prstClr val="white"/>
                </a:solidFill>
              </a:endParaRPr>
            </a:p>
          </p:txBody>
        </p:sp>
      </p:grpSp>
      <p:sp>
        <p:nvSpPr>
          <p:cNvPr id="29" name="Rectangle à coins arrondis 28"/>
          <p:cNvSpPr/>
          <p:nvPr/>
        </p:nvSpPr>
        <p:spPr>
          <a:xfrm>
            <a:off x="225937" y="1281375"/>
            <a:ext cx="2196700" cy="1625434"/>
          </a:xfrm>
          <a:prstGeom prst="roundRect">
            <a:avLst/>
          </a:prstGeom>
          <a:gradFill>
            <a:gsLst>
              <a:gs pos="17000">
                <a:schemeClr val="accent6">
                  <a:satMod val="103000"/>
                  <a:lumMod val="102000"/>
                  <a:tint val="94000"/>
                </a:schemeClr>
              </a:gs>
              <a:gs pos="46000">
                <a:schemeClr val="accent6">
                  <a:satMod val="110000"/>
                  <a:lumMod val="100000"/>
                  <a:shade val="100000"/>
                </a:schemeClr>
              </a:gs>
              <a:gs pos="64000">
                <a:schemeClr val="accent6">
                  <a:lumMod val="99000"/>
                  <a:satMod val="120000"/>
                  <a:shade val="78000"/>
                </a:schemeClr>
              </a:gs>
            </a:gsLst>
            <a:lin ang="3600000" scaled="0"/>
          </a:gradFill>
        </p:spPr>
        <p:style>
          <a:lnRef idx="0">
            <a:schemeClr val="accent6"/>
          </a:lnRef>
          <a:fillRef idx="3">
            <a:schemeClr val="accent6"/>
          </a:fillRef>
          <a:effectRef idx="3">
            <a:schemeClr val="accent6"/>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lnSpc>
                <a:spcPct val="110000"/>
              </a:lnSpc>
            </a:pPr>
            <a:r>
              <a:rPr lang="en-US" sz="2800" b="1" dirty="0" smtClean="0">
                <a:ln/>
                <a:solidFill>
                  <a:prstClr val="white"/>
                </a:solidFill>
                <a:effectLst>
                  <a:outerShdw blurRad="38100" dist="38100" dir="2700000" algn="tl">
                    <a:srgbClr val="000000">
                      <a:alpha val="43137"/>
                    </a:srgbClr>
                  </a:outerShdw>
                </a:effectLst>
                <a:latin typeface="AcmeFont" pitchFamily="2" charset="0"/>
              </a:rPr>
              <a:t>STRATEGICAL</a:t>
            </a:r>
            <a:endParaRPr lang="en-US" b="1" dirty="0">
              <a:ln/>
              <a:solidFill>
                <a:prstClr val="white"/>
              </a:solidFill>
              <a:effectLst>
                <a:outerShdw blurRad="38100" dist="38100" dir="2700000" algn="tl">
                  <a:srgbClr val="000000">
                    <a:alpha val="43137"/>
                  </a:srgbClr>
                </a:outerShdw>
              </a:effectLst>
              <a:latin typeface="AcmeFont" pitchFamily="2" charset="0"/>
            </a:endParaRPr>
          </a:p>
        </p:txBody>
      </p:sp>
      <p:pic>
        <p:nvPicPr>
          <p:cNvPr id="3" name="Image 2"/>
          <p:cNvPicPr>
            <a:picLocks noChangeAspect="1"/>
          </p:cNvPicPr>
          <p:nvPr/>
        </p:nvPicPr>
        <p:blipFill rotWithShape="1">
          <a:blip r:embed="rId6"/>
          <a:stretch/>
        </p:blipFill>
        <p:spPr>
          <a:xfrm>
            <a:off x="8370237" y="3050872"/>
            <a:ext cx="1783996" cy="1005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974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25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22" presetClass="entr" presetSubtype="8"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175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175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ectangle à coins arrondis 6"/>
          <p:cNvSpPr/>
          <p:nvPr/>
        </p:nvSpPr>
        <p:spPr>
          <a:xfrm>
            <a:off x="159917" y="1352443"/>
            <a:ext cx="2145408"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ln/>
                <a:solidFill>
                  <a:srgbClr val="002060"/>
                </a:solidFill>
              </a:rPr>
              <a:t>STRATEGICAL</a:t>
            </a:r>
            <a:endParaRPr lang="en-US" sz="1600" b="1" dirty="0" smtClean="0">
              <a:ln/>
              <a:solidFill>
                <a:srgbClr val="002060"/>
              </a:solidFill>
            </a:endParaRPr>
          </a:p>
        </p:txBody>
      </p:sp>
      <p:sp>
        <p:nvSpPr>
          <p:cNvPr id="8" name="Rectangle à coins arrondis 7"/>
          <p:cNvSpPr/>
          <p:nvPr/>
        </p:nvSpPr>
        <p:spPr>
          <a:xfrm>
            <a:off x="136047" y="4107746"/>
            <a:ext cx="2126455"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OPERATIONAL</a:t>
            </a:r>
            <a:endParaRPr lang="en-US" sz="1600" b="1" dirty="0">
              <a:solidFill>
                <a:srgbClr val="002060"/>
              </a:solidFill>
            </a:endParaRPr>
          </a:p>
        </p:txBody>
      </p:sp>
      <p:sp>
        <p:nvSpPr>
          <p:cNvPr id="9" name="Rectangle à coins arrondis 8"/>
          <p:cNvSpPr/>
          <p:nvPr/>
        </p:nvSpPr>
        <p:spPr>
          <a:xfrm>
            <a:off x="97107" y="5389520"/>
            <a:ext cx="2322512"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INTERNATIONAL</a:t>
            </a:r>
            <a:endParaRPr lang="en-US" sz="1600" b="1" dirty="0">
              <a:solidFill>
                <a:srgbClr val="002060"/>
              </a:solidFill>
            </a:endParaRPr>
          </a:p>
        </p:txBody>
      </p:sp>
      <p:grpSp>
        <p:nvGrpSpPr>
          <p:cNvPr id="3" name="Groupe 2"/>
          <p:cNvGrpSpPr/>
          <p:nvPr/>
        </p:nvGrpSpPr>
        <p:grpSpPr>
          <a:xfrm>
            <a:off x="2403572" y="1115320"/>
            <a:ext cx="5087061" cy="1334114"/>
            <a:chOff x="2403572" y="1115320"/>
            <a:chExt cx="5087061" cy="1334114"/>
          </a:xfrm>
        </p:grpSpPr>
        <p:sp>
          <p:nvSpPr>
            <p:cNvPr id="23" name="Forme libre 22"/>
            <p:cNvSpPr/>
            <p:nvPr/>
          </p:nvSpPr>
          <p:spPr>
            <a:xfrm>
              <a:off x="2403572" y="1115320"/>
              <a:ext cx="930808" cy="1334114"/>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wordArtVert"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1</a:t>
              </a:r>
              <a:endParaRPr lang="fr-CA" sz="2600" dirty="0">
                <a:solidFill>
                  <a:prstClr val="white"/>
                </a:solidFill>
              </a:endParaRPr>
            </a:p>
          </p:txBody>
        </p:sp>
        <p:sp>
          <p:nvSpPr>
            <p:cNvPr id="24" name="Forme libre 23"/>
            <p:cNvSpPr/>
            <p:nvPr/>
          </p:nvSpPr>
          <p:spPr>
            <a:xfrm>
              <a:off x="3362923" y="1115320"/>
              <a:ext cx="4127710" cy="849921"/>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defTabSz="844550">
                <a:lnSpc>
                  <a:spcPct val="90000"/>
                </a:lnSpc>
                <a:spcBef>
                  <a:spcPct val="0"/>
                </a:spcBef>
                <a:spcAft>
                  <a:spcPct val="15000"/>
                </a:spcAft>
              </a:pPr>
              <a:r>
                <a:rPr lang="en-US" sz="2000" b="1" dirty="0" smtClean="0">
                  <a:solidFill>
                    <a:prstClr val="white"/>
                  </a:solidFill>
                </a:rPr>
                <a:t>Bottom-up </a:t>
              </a:r>
              <a:r>
                <a:rPr lang="en-US" sz="2000" b="1" dirty="0">
                  <a:solidFill>
                    <a:prstClr val="white"/>
                  </a:solidFill>
                </a:rPr>
                <a:t>delimitation of HZs fulfills MOH vision to create 300 </a:t>
              </a:r>
              <a:r>
                <a:rPr lang="en-US" sz="2000" b="1" dirty="0" smtClean="0">
                  <a:solidFill>
                    <a:prstClr val="white"/>
                  </a:solidFill>
                </a:rPr>
                <a:t>HZs</a:t>
              </a:r>
            </a:p>
          </p:txBody>
        </p:sp>
      </p:grpSp>
      <p:grpSp>
        <p:nvGrpSpPr>
          <p:cNvPr id="2" name="Groupe 1"/>
          <p:cNvGrpSpPr/>
          <p:nvPr/>
        </p:nvGrpSpPr>
        <p:grpSpPr>
          <a:xfrm>
            <a:off x="2399470" y="2419897"/>
            <a:ext cx="5091163" cy="1329726"/>
            <a:chOff x="2592071" y="2802674"/>
            <a:chExt cx="5398423" cy="1329726"/>
          </a:xfrm>
        </p:grpSpPr>
        <p:sp>
          <p:nvSpPr>
            <p:cNvPr id="25" name="Forme libre 24"/>
            <p:cNvSpPr/>
            <p:nvPr/>
          </p:nvSpPr>
          <p:spPr>
            <a:xfrm>
              <a:off x="2592071" y="2802675"/>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2</a:t>
              </a:r>
              <a:endParaRPr lang="fr-CA" sz="2600" dirty="0">
                <a:solidFill>
                  <a:prstClr val="white"/>
                </a:solidFill>
              </a:endParaRPr>
            </a:p>
          </p:txBody>
        </p:sp>
        <p:sp>
          <p:nvSpPr>
            <p:cNvPr id="26" name="Forme libre 25"/>
            <p:cNvSpPr/>
            <p:nvPr/>
          </p:nvSpPr>
          <p:spPr>
            <a:xfrm>
              <a:off x="3553141" y="2802674"/>
              <a:ext cx="4437353" cy="1179105"/>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endParaRPr lang="en-US" sz="2000" b="1" dirty="0" smtClean="0">
                <a:solidFill>
                  <a:prstClr val="white"/>
                </a:solidFill>
              </a:endParaRPr>
            </a:p>
            <a:p>
              <a:r>
                <a:rPr lang="en-US" sz="2000" b="1" dirty="0" smtClean="0">
                  <a:solidFill>
                    <a:prstClr val="white"/>
                  </a:solidFill>
                </a:rPr>
                <a:t>Development of health strategies and tools in close collaboration with national directors, programs &amp; projects</a:t>
              </a:r>
            </a:p>
            <a:p>
              <a:endParaRPr lang="en-US" sz="2000" b="1" dirty="0" smtClean="0">
                <a:solidFill>
                  <a:prstClr val="white"/>
                </a:solidFill>
              </a:endParaRPr>
            </a:p>
            <a:p>
              <a:endParaRPr lang="fr-CA" sz="100" b="1" dirty="0">
                <a:solidFill>
                  <a:prstClr val="white"/>
                </a:solidFill>
              </a:endParaRPr>
            </a:p>
          </p:txBody>
        </p:sp>
      </p:grpSp>
      <p:grpSp>
        <p:nvGrpSpPr>
          <p:cNvPr id="5" name="Groupe 4"/>
          <p:cNvGrpSpPr/>
          <p:nvPr/>
        </p:nvGrpSpPr>
        <p:grpSpPr>
          <a:xfrm>
            <a:off x="2428011" y="3847911"/>
            <a:ext cx="5073468" cy="1329725"/>
            <a:chOff x="2428011" y="3847911"/>
            <a:chExt cx="5073468" cy="1329725"/>
          </a:xfrm>
        </p:grpSpPr>
        <p:sp>
          <p:nvSpPr>
            <p:cNvPr id="27" name="Forme libre 26"/>
            <p:cNvSpPr/>
            <p:nvPr/>
          </p:nvSpPr>
          <p:spPr>
            <a:xfrm>
              <a:off x="2428011" y="3847911"/>
              <a:ext cx="863177"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3</a:t>
              </a:r>
              <a:endParaRPr lang="fr-CA" sz="2600" dirty="0">
                <a:solidFill>
                  <a:prstClr val="white"/>
                </a:solidFill>
              </a:endParaRPr>
            </a:p>
          </p:txBody>
        </p:sp>
        <p:sp>
          <p:nvSpPr>
            <p:cNvPr id="28" name="Forme libre 27"/>
            <p:cNvSpPr/>
            <p:nvPr/>
          </p:nvSpPr>
          <p:spPr>
            <a:xfrm>
              <a:off x="3305839" y="3847911"/>
              <a:ext cx="4195640"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9" rIns="54258" bIns="54258" numCol="1" spcCol="1270" anchor="ctr" anchorCtr="0">
              <a:noAutofit/>
            </a:bodyPr>
            <a:lstStyle/>
            <a:p>
              <a:r>
                <a:rPr lang="en-US" sz="2000" b="1" dirty="0" smtClean="0">
                  <a:solidFill>
                    <a:prstClr val="white"/>
                  </a:solidFill>
                </a:rPr>
                <a:t>Problem solving approach in collaboration with all parties involved </a:t>
              </a:r>
              <a:endParaRPr lang="fr-CA" sz="2000" b="1" dirty="0">
                <a:solidFill>
                  <a:prstClr val="white"/>
                </a:solidFill>
              </a:endParaRPr>
            </a:p>
          </p:txBody>
        </p:sp>
      </p:grpSp>
      <p:sp>
        <p:nvSpPr>
          <p:cNvPr id="29" name="Rectangle à coins arrondis 28"/>
          <p:cNvSpPr/>
          <p:nvPr/>
        </p:nvSpPr>
        <p:spPr>
          <a:xfrm>
            <a:off x="108707" y="2357431"/>
            <a:ext cx="2159963" cy="1009063"/>
          </a:xfrm>
          <a:prstGeom prst="roundRect">
            <a:avLst/>
          </a:prstGeom>
          <a:gradFill flip="none" rotWithShape="1">
            <a:gsLst>
              <a:gs pos="34000">
                <a:schemeClr val="accent6">
                  <a:lumMod val="75000"/>
                </a:schemeClr>
              </a:gs>
              <a:gs pos="99000">
                <a:schemeClr val="accent6">
                  <a:lumMod val="50000"/>
                </a:schemeClr>
              </a:gs>
              <a:gs pos="100000">
                <a:schemeClr val="accent6">
                  <a:lumMod val="75000"/>
                </a:schemeClr>
              </a:gs>
            </a:gsLst>
            <a:lin ang="2700000" scaled="1"/>
            <a:tileRect/>
          </a:grad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lnSpc>
                <a:spcPct val="110000"/>
              </a:lnSpc>
            </a:pPr>
            <a:r>
              <a:rPr lang="en-US" sz="2400" b="1" dirty="0" smtClean="0">
                <a:solidFill>
                  <a:prstClr val="white"/>
                </a:solidFill>
                <a:latin typeface="AcmeFont" pitchFamily="2" charset="0"/>
              </a:rPr>
              <a:t>TECHNICAL</a:t>
            </a:r>
          </a:p>
        </p:txBody>
      </p:sp>
      <p:grpSp>
        <p:nvGrpSpPr>
          <p:cNvPr id="4" name="Groupe 3"/>
          <p:cNvGrpSpPr/>
          <p:nvPr/>
        </p:nvGrpSpPr>
        <p:grpSpPr>
          <a:xfrm>
            <a:off x="2442661" y="5257423"/>
            <a:ext cx="5058818" cy="1436161"/>
            <a:chOff x="2691471" y="5575490"/>
            <a:chExt cx="5455180" cy="1436161"/>
          </a:xfrm>
        </p:grpSpPr>
        <p:sp>
          <p:nvSpPr>
            <p:cNvPr id="19" name="Forme libre 18"/>
            <p:cNvSpPr/>
            <p:nvPr/>
          </p:nvSpPr>
          <p:spPr>
            <a:xfrm>
              <a:off x="2691471" y="5575490"/>
              <a:ext cx="930808" cy="1436161"/>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a:solidFill>
                    <a:prstClr val="white"/>
                  </a:solidFill>
                </a:rPr>
                <a:t>4</a:t>
              </a:r>
            </a:p>
          </p:txBody>
        </p:sp>
        <p:sp>
          <p:nvSpPr>
            <p:cNvPr id="20" name="Forme libre 19"/>
            <p:cNvSpPr/>
            <p:nvPr/>
          </p:nvSpPr>
          <p:spPr>
            <a:xfrm>
              <a:off x="3622279" y="5577846"/>
              <a:ext cx="4524372" cy="1193019"/>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9" rIns="54258" bIns="54258" numCol="1" spcCol="1270" anchor="ctr" anchorCtr="0">
              <a:noAutofit/>
            </a:bodyPr>
            <a:lstStyle/>
            <a:p>
              <a:endParaRPr lang="fr-CA" sz="2000" b="1" dirty="0" smtClean="0">
                <a:solidFill>
                  <a:prstClr val="white"/>
                </a:solidFill>
              </a:endParaRPr>
            </a:p>
            <a:p>
              <a:r>
                <a:rPr lang="fr-CA" sz="2000" b="1" dirty="0" err="1" smtClean="0">
                  <a:solidFill>
                    <a:prstClr val="white"/>
                  </a:solidFill>
                </a:rPr>
                <a:t>Technical</a:t>
              </a:r>
              <a:r>
                <a:rPr lang="fr-CA" sz="2000" b="1" dirty="0" smtClean="0">
                  <a:solidFill>
                    <a:prstClr val="white"/>
                  </a:solidFill>
                </a:rPr>
                <a:t> support to the Kinshasa </a:t>
              </a:r>
              <a:r>
                <a:rPr lang="fr-CA" sz="2000" b="1" dirty="0" err="1" smtClean="0">
                  <a:solidFill>
                    <a:prstClr val="white"/>
                  </a:solidFill>
                </a:rPr>
                <a:t>School</a:t>
              </a:r>
              <a:r>
                <a:rPr lang="fr-CA" sz="2000" b="1" dirty="0" smtClean="0">
                  <a:solidFill>
                    <a:prstClr val="white"/>
                  </a:solidFill>
                </a:rPr>
                <a:t> </a:t>
              </a:r>
              <a:r>
                <a:rPr lang="fr-CA" sz="2000" b="1" dirty="0">
                  <a:solidFill>
                    <a:prstClr val="white"/>
                  </a:solidFill>
                </a:rPr>
                <a:t>of </a:t>
              </a:r>
              <a:r>
                <a:rPr lang="fr-CA" sz="2000" b="1" dirty="0" smtClean="0">
                  <a:solidFill>
                    <a:prstClr val="white"/>
                  </a:solidFill>
                </a:rPr>
                <a:t>public </a:t>
              </a:r>
              <a:r>
                <a:rPr lang="fr-CA" sz="2000" b="1" dirty="0" err="1" smtClean="0">
                  <a:solidFill>
                    <a:prstClr val="white"/>
                  </a:solidFill>
                </a:rPr>
                <a:t>Health</a:t>
              </a:r>
              <a:r>
                <a:rPr lang="fr-CA" sz="2000" b="1" dirty="0">
                  <a:solidFill>
                    <a:prstClr val="white"/>
                  </a:solidFill>
                </a:rPr>
                <a:t> </a:t>
              </a:r>
              <a:r>
                <a:rPr lang="fr-CA" sz="1600" b="1" dirty="0" smtClean="0">
                  <a:solidFill>
                    <a:prstClr val="white"/>
                  </a:solidFill>
                </a:rPr>
                <a:t>(</a:t>
              </a:r>
              <a:r>
                <a:rPr lang="fr-CA" sz="1600" b="1" dirty="0" err="1" smtClean="0">
                  <a:solidFill>
                    <a:prstClr val="white"/>
                  </a:solidFill>
                </a:rPr>
                <a:t>Teaching</a:t>
              </a:r>
              <a:r>
                <a:rPr lang="fr-CA" sz="1600" b="1" dirty="0" smtClean="0">
                  <a:solidFill>
                    <a:prstClr val="white"/>
                  </a:solidFill>
                </a:rPr>
                <a:t> </a:t>
              </a:r>
              <a:r>
                <a:rPr lang="fr-CA" sz="1600" b="1" dirty="0" err="1" smtClean="0">
                  <a:solidFill>
                    <a:prstClr val="white"/>
                  </a:solidFill>
                </a:rPr>
                <a:t>activities</a:t>
              </a:r>
              <a:r>
                <a:rPr lang="fr-CA" sz="1600" b="1" dirty="0" smtClean="0">
                  <a:solidFill>
                    <a:prstClr val="white"/>
                  </a:solidFill>
                </a:rPr>
                <a:t> and </a:t>
              </a:r>
              <a:r>
                <a:rPr lang="fr-CA" sz="1600" b="1" dirty="0" err="1" smtClean="0">
                  <a:solidFill>
                    <a:prstClr val="white"/>
                  </a:solidFill>
                </a:rPr>
                <a:t>devlp</a:t>
              </a:r>
              <a:r>
                <a:rPr lang="fr-CA" sz="1600" b="1" dirty="0" smtClean="0">
                  <a:solidFill>
                    <a:prstClr val="white"/>
                  </a:solidFill>
                </a:rPr>
                <a:t>. Of modules)</a:t>
              </a:r>
            </a:p>
            <a:p>
              <a:r>
                <a:rPr lang="fr-CA" sz="2000" b="1" dirty="0" smtClean="0">
                  <a:solidFill>
                    <a:prstClr val="white"/>
                  </a:solidFill>
                </a:rPr>
                <a:t> </a:t>
              </a:r>
            </a:p>
          </p:txBody>
        </p:sp>
      </p:grpSp>
      <p:pic>
        <p:nvPicPr>
          <p:cNvPr id="6" name="Image 5"/>
          <p:cNvPicPr>
            <a:picLocks noChangeAspect="1"/>
          </p:cNvPicPr>
          <p:nvPr/>
        </p:nvPicPr>
        <p:blipFill rotWithShape="1">
          <a:blip r:embed="rId2"/>
          <a:srcRect r="48"/>
          <a:stretch/>
        </p:blipFill>
        <p:spPr>
          <a:xfrm>
            <a:off x="7747446" y="555830"/>
            <a:ext cx="1334540" cy="1500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 9"/>
          <p:cNvPicPr>
            <a:picLocks noChangeAspect="1"/>
          </p:cNvPicPr>
          <p:nvPr/>
        </p:nvPicPr>
        <p:blipFill rotWithShape="1">
          <a:blip r:embed="rId3"/>
          <a:srcRect b="54858"/>
          <a:stretch/>
        </p:blipFill>
        <p:spPr>
          <a:xfrm>
            <a:off x="15300960" y="986362"/>
            <a:ext cx="3620572" cy="2808401"/>
          </a:xfrm>
          <a:prstGeom prst="rect">
            <a:avLst/>
          </a:prstGeom>
        </p:spPr>
      </p:pic>
      <p:pic>
        <p:nvPicPr>
          <p:cNvPr id="11" name="Image 10"/>
          <p:cNvPicPr>
            <a:picLocks noChangeAspect="1"/>
          </p:cNvPicPr>
          <p:nvPr/>
        </p:nvPicPr>
        <p:blipFill rotWithShape="1">
          <a:blip r:embed="rId3"/>
          <a:srcRect l="5743" t="71028" r="7964" b="14"/>
          <a:stretch/>
        </p:blipFill>
        <p:spPr>
          <a:xfrm>
            <a:off x="15495806" y="4138335"/>
            <a:ext cx="3723202" cy="2147389"/>
          </a:xfrm>
          <a:prstGeom prst="rect">
            <a:avLst/>
          </a:prstGeom>
        </p:spPr>
      </p:pic>
      <p:pic>
        <p:nvPicPr>
          <p:cNvPr id="12" name="Image 11"/>
          <p:cNvPicPr>
            <a:picLocks noChangeAspect="1"/>
          </p:cNvPicPr>
          <p:nvPr/>
        </p:nvPicPr>
        <p:blipFill rotWithShape="1">
          <a:blip r:embed="rId4"/>
          <a:srcRect b="9"/>
          <a:stretch/>
        </p:blipFill>
        <p:spPr>
          <a:xfrm>
            <a:off x="10985672" y="601898"/>
            <a:ext cx="1119560" cy="1508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p:cNvPicPr>
            <a:picLocks noChangeAspect="1"/>
          </p:cNvPicPr>
          <p:nvPr/>
        </p:nvPicPr>
        <p:blipFill rotWithShape="1">
          <a:blip r:embed="rId5"/>
          <a:stretch/>
        </p:blipFill>
        <p:spPr>
          <a:xfrm>
            <a:off x="9136742" y="599414"/>
            <a:ext cx="1753149" cy="1503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 16"/>
          <p:cNvPicPr>
            <a:picLocks noChangeAspect="1"/>
          </p:cNvPicPr>
          <p:nvPr/>
        </p:nvPicPr>
        <p:blipFill rotWithShape="1">
          <a:blip r:embed="rId6"/>
          <a:srcRect r="12"/>
          <a:stretch/>
        </p:blipFill>
        <p:spPr>
          <a:xfrm rot="10800000">
            <a:off x="7700097" y="2399309"/>
            <a:ext cx="2300235" cy="1158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p:cNvPicPr>
            <a:picLocks noChangeAspect="1"/>
          </p:cNvPicPr>
          <p:nvPr/>
        </p:nvPicPr>
        <p:blipFill rotWithShape="1">
          <a:blip r:embed="rId7"/>
          <a:stretch/>
        </p:blipFill>
        <p:spPr>
          <a:xfrm rot="5400000">
            <a:off x="10403234" y="3328540"/>
            <a:ext cx="1235775" cy="2168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 21"/>
          <p:cNvPicPr>
            <a:picLocks noChangeAspect="1"/>
          </p:cNvPicPr>
          <p:nvPr/>
        </p:nvPicPr>
        <p:blipFill rotWithShape="1">
          <a:blip r:embed="rId8"/>
          <a:srcRect r="37"/>
          <a:stretch/>
        </p:blipFill>
        <p:spPr>
          <a:xfrm>
            <a:off x="7781100" y="3794763"/>
            <a:ext cx="2066472" cy="1210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Image 30"/>
          <p:cNvPicPr>
            <a:picLocks noChangeAspect="1"/>
          </p:cNvPicPr>
          <p:nvPr/>
        </p:nvPicPr>
        <p:blipFill rotWithShape="1">
          <a:blip r:embed="rId9"/>
          <a:stretch/>
        </p:blipFill>
        <p:spPr>
          <a:xfrm>
            <a:off x="10053583" y="2430727"/>
            <a:ext cx="2086826" cy="1096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Image 33"/>
          <p:cNvPicPr>
            <a:picLocks noChangeAspect="1"/>
          </p:cNvPicPr>
          <p:nvPr/>
        </p:nvPicPr>
        <p:blipFill rotWithShape="1">
          <a:blip r:embed="rId10">
            <a:extLst>
              <a:ext uri="{28A0092B-C50C-407E-A947-70E740481C1C}">
                <a14:useLocalDpi xmlns:a14="http://schemas.microsoft.com/office/drawing/2010/main" val="0"/>
              </a:ext>
            </a:extLst>
          </a:blip>
          <a:srcRect b="189"/>
          <a:stretch/>
        </p:blipFill>
        <p:spPr>
          <a:xfrm>
            <a:off x="7729192" y="5308156"/>
            <a:ext cx="2118380" cy="1334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 34"/>
          <p:cNvPicPr>
            <a:picLocks noChangeAspect="1"/>
          </p:cNvPicPr>
          <p:nvPr/>
        </p:nvPicPr>
        <p:blipFill>
          <a:blip r:embed="rId11"/>
          <a:stretch>
            <a:fillRect/>
          </a:stretch>
        </p:blipFill>
        <p:spPr>
          <a:xfrm>
            <a:off x="10047000" y="5311867"/>
            <a:ext cx="2024354" cy="1346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Titre 1"/>
          <p:cNvSpPr txBox="1">
            <a:spLocks/>
          </p:cNvSpPr>
          <p:nvPr/>
        </p:nvSpPr>
        <p:spPr>
          <a:xfrm>
            <a:off x="245572" y="178678"/>
            <a:ext cx="6694487" cy="59366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n/>
                <a:solidFill>
                  <a:srgbClr val="FFC000">
                    <a:lumMod val="60000"/>
                    <a:lumOff val="40000"/>
                  </a:srgbClr>
                </a:solidFill>
              </a:rPr>
              <a:t>LEVELS OF SANRU IMPACT  </a:t>
            </a:r>
            <a:r>
              <a:rPr lang="en-US" sz="3600" b="1" dirty="0" err="1" smtClean="0">
                <a:ln/>
                <a:solidFill>
                  <a:srgbClr val="FFC000">
                    <a:lumMod val="60000"/>
                    <a:lumOff val="40000"/>
                  </a:srgbClr>
                </a:solidFill>
              </a:rPr>
              <a:t>Con’t</a:t>
            </a:r>
            <a:r>
              <a:rPr lang="en-US" sz="3600" b="1" dirty="0" smtClean="0">
                <a:ln/>
                <a:solidFill>
                  <a:srgbClr val="FFC000">
                    <a:lumMod val="60000"/>
                    <a:lumOff val="40000"/>
                  </a:srgbClr>
                </a:solidFill>
              </a:rPr>
              <a:t> : </a:t>
            </a:r>
            <a:endParaRPr lang="fr-CA" sz="3600" b="1" dirty="0">
              <a:ln/>
              <a:solidFill>
                <a:srgbClr val="FFC000">
                  <a:lumMod val="60000"/>
                  <a:lumOff val="40000"/>
                </a:srgbClr>
              </a:solidFill>
            </a:endParaRPr>
          </a:p>
        </p:txBody>
      </p:sp>
    </p:spTree>
    <p:extLst>
      <p:ext uri="{BB962C8B-B14F-4D97-AF65-F5344CB8AC3E}">
        <p14:creationId xmlns:p14="http://schemas.microsoft.com/office/powerpoint/2010/main" val="37236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nodeType="withEffect">
                                  <p:stCondLst>
                                    <p:cond delay="25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par>
                                <p:cTn id="52" presetID="22" presetClass="entr" presetSubtype="8"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1250"/>
                                  </p:stCondLst>
                                  <p:childTnLst>
                                    <p:set>
                                      <p:cBhvr>
                                        <p:cTn id="58" dur="1" fill="hold">
                                          <p:stCondLst>
                                            <p:cond delay="0"/>
                                          </p:stCondLst>
                                        </p:cTn>
                                        <p:tgtEl>
                                          <p:spTgt spid="4"/>
                                        </p:tgtEl>
                                        <p:attrNameLst>
                                          <p:attrName>style.visibility</p:attrName>
                                        </p:attrNameLst>
                                      </p:cBhvr>
                                      <p:to>
                                        <p:strVal val="visible"/>
                                      </p:to>
                                    </p:set>
                                    <p:animEffect transition="in" filter="wipe(down)">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125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500"/>
                                        <p:tgtEl>
                                          <p:spTgt spid="34"/>
                                        </p:tgtEl>
                                      </p:cBhvr>
                                    </p:animEffect>
                                  </p:childTnLst>
                                </p:cTn>
                              </p:par>
                              <p:par>
                                <p:cTn id="65" presetID="22" presetClass="entr" presetSubtype="1" fill="hold" nodeType="withEffect">
                                  <p:stCondLst>
                                    <p:cond delay="125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ectangle à coins arrondis 6"/>
          <p:cNvSpPr/>
          <p:nvPr/>
        </p:nvSpPr>
        <p:spPr>
          <a:xfrm>
            <a:off x="128426" y="2483029"/>
            <a:ext cx="2185027"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TECHNICAL</a:t>
            </a:r>
            <a:endParaRPr lang="en-US" sz="1600" b="1" dirty="0">
              <a:solidFill>
                <a:srgbClr val="002060"/>
              </a:solidFill>
            </a:endParaRPr>
          </a:p>
        </p:txBody>
      </p:sp>
      <p:sp>
        <p:nvSpPr>
          <p:cNvPr id="8" name="Rectangle à coins arrondis 7"/>
          <p:cNvSpPr/>
          <p:nvPr/>
        </p:nvSpPr>
        <p:spPr>
          <a:xfrm>
            <a:off x="81958" y="3615796"/>
            <a:ext cx="2196700" cy="1035916"/>
          </a:xfrm>
          <a:prstGeom prst="roundRect">
            <a:avLst/>
          </a:prstGeom>
          <a:gradFill flip="none" rotWithShape="1">
            <a:gsLst>
              <a:gs pos="34000">
                <a:schemeClr val="accent6">
                  <a:lumMod val="75000"/>
                </a:schemeClr>
              </a:gs>
              <a:gs pos="99000">
                <a:schemeClr val="accent6">
                  <a:lumMod val="50000"/>
                </a:schemeClr>
              </a:gs>
              <a:gs pos="100000">
                <a:schemeClr val="accent6">
                  <a:lumMod val="75000"/>
                </a:schemeClr>
              </a:gs>
            </a:gsLst>
            <a:lin ang="2700000" scaled="1"/>
            <a:tileRect/>
          </a:gradFill>
          <a:ln>
            <a:solidFill>
              <a:schemeClr val="accent6">
                <a:lumMod val="75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lnSpc>
                <a:spcPct val="110000"/>
              </a:lnSpc>
            </a:pPr>
            <a:r>
              <a:rPr lang="en-US" sz="2000" b="1" dirty="0">
                <a:solidFill>
                  <a:prstClr val="white"/>
                </a:solidFill>
                <a:latin typeface="AcmeFont" pitchFamily="2" charset="0"/>
              </a:rPr>
              <a:t>OPERATIONAL</a:t>
            </a:r>
            <a:endParaRPr lang="en-US" sz="2400" b="1" dirty="0">
              <a:solidFill>
                <a:prstClr val="white"/>
              </a:solidFill>
              <a:latin typeface="AcmeFont" pitchFamily="2" charset="0"/>
            </a:endParaRPr>
          </a:p>
        </p:txBody>
      </p:sp>
      <p:sp>
        <p:nvSpPr>
          <p:cNvPr id="9" name="Rectangle à coins arrondis 8"/>
          <p:cNvSpPr/>
          <p:nvPr/>
        </p:nvSpPr>
        <p:spPr>
          <a:xfrm>
            <a:off x="81959" y="5467341"/>
            <a:ext cx="2196700"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000" b="1" dirty="0" smtClean="0">
                <a:solidFill>
                  <a:srgbClr val="002060"/>
                </a:solidFill>
              </a:rPr>
              <a:t>INTERNATIONAL</a:t>
            </a:r>
            <a:endParaRPr lang="en-US" sz="1400" b="1" dirty="0">
              <a:solidFill>
                <a:srgbClr val="002060"/>
              </a:solidFill>
            </a:endParaRPr>
          </a:p>
        </p:txBody>
      </p:sp>
      <p:grpSp>
        <p:nvGrpSpPr>
          <p:cNvPr id="14" name="Groupe 13"/>
          <p:cNvGrpSpPr/>
          <p:nvPr/>
        </p:nvGrpSpPr>
        <p:grpSpPr>
          <a:xfrm>
            <a:off x="2468257" y="1040337"/>
            <a:ext cx="5200261" cy="1244748"/>
            <a:chOff x="2640709" y="1238281"/>
            <a:chExt cx="5146604" cy="1244748"/>
          </a:xfrm>
        </p:grpSpPr>
        <p:sp>
          <p:nvSpPr>
            <p:cNvPr id="23" name="Forme libre 22"/>
            <p:cNvSpPr/>
            <p:nvPr/>
          </p:nvSpPr>
          <p:spPr>
            <a:xfrm>
              <a:off x="2640709" y="1238281"/>
              <a:ext cx="930808" cy="1244748"/>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wordArtVert" wrap="square" lIns="16511" tIns="481915" rIns="16510" bIns="481913" numCol="1" spcCol="1270" anchor="ctr" anchorCtr="0">
              <a:noAutofit/>
            </a:bodyPr>
            <a:lstStyle/>
            <a:p>
              <a:pPr algn="ctr" defTabSz="1155700">
                <a:lnSpc>
                  <a:spcPct val="90000"/>
                </a:lnSpc>
                <a:spcBef>
                  <a:spcPct val="0"/>
                </a:spcBef>
                <a:spcAft>
                  <a:spcPct val="35000"/>
                </a:spcAft>
              </a:pPr>
              <a:r>
                <a:rPr lang="fr-CA" sz="2400" dirty="0" smtClean="0">
                  <a:solidFill>
                    <a:prstClr val="white"/>
                  </a:solidFill>
                </a:rPr>
                <a:t>1</a:t>
              </a:r>
              <a:endParaRPr lang="fr-CA" sz="2400" dirty="0">
                <a:solidFill>
                  <a:prstClr val="white"/>
                </a:solidFill>
              </a:endParaRPr>
            </a:p>
          </p:txBody>
        </p:sp>
        <p:sp>
          <p:nvSpPr>
            <p:cNvPr id="24" name="Forme libre 23"/>
            <p:cNvSpPr/>
            <p:nvPr/>
          </p:nvSpPr>
          <p:spPr>
            <a:xfrm>
              <a:off x="3571518" y="1238281"/>
              <a:ext cx="4215795"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algn="ctr" defTabSz="844550">
                <a:lnSpc>
                  <a:spcPct val="90000"/>
                </a:lnSpc>
                <a:spcBef>
                  <a:spcPct val="0"/>
                </a:spcBef>
                <a:spcAft>
                  <a:spcPct val="15000"/>
                </a:spcAft>
              </a:pPr>
              <a:r>
                <a:rPr lang="en-US" sz="2000" b="1" dirty="0" smtClean="0">
                  <a:solidFill>
                    <a:prstClr val="white"/>
                  </a:solidFill>
                </a:rPr>
                <a:t>Technical Supervision of Health Zones</a:t>
              </a:r>
            </a:p>
            <a:p>
              <a:pPr marL="0" lvl="1" algn="ctr" defTabSz="844550">
                <a:lnSpc>
                  <a:spcPct val="90000"/>
                </a:lnSpc>
                <a:spcBef>
                  <a:spcPct val="0"/>
                </a:spcBef>
                <a:spcAft>
                  <a:spcPct val="15000"/>
                </a:spcAft>
              </a:pPr>
              <a:r>
                <a:rPr lang="en-US" sz="2000" b="1" dirty="0">
                  <a:solidFill>
                    <a:prstClr val="white"/>
                  </a:solidFill>
                </a:rPr>
                <a:t>a</a:t>
              </a:r>
              <a:r>
                <a:rPr lang="en-US" sz="2000" b="1" dirty="0" smtClean="0">
                  <a:solidFill>
                    <a:prstClr val="white"/>
                  </a:solidFill>
                </a:rPr>
                <a:t>nd team building</a:t>
              </a:r>
              <a:endParaRPr lang="fr-CA" sz="2000" dirty="0">
                <a:solidFill>
                  <a:prstClr val="white"/>
                </a:solidFill>
              </a:endParaRPr>
            </a:p>
          </p:txBody>
        </p:sp>
      </p:grpSp>
      <p:grpSp>
        <p:nvGrpSpPr>
          <p:cNvPr id="21" name="Groupe 20"/>
          <p:cNvGrpSpPr/>
          <p:nvPr/>
        </p:nvGrpSpPr>
        <p:grpSpPr>
          <a:xfrm>
            <a:off x="2468257" y="2339318"/>
            <a:ext cx="5200261" cy="1329725"/>
            <a:chOff x="2635397" y="2397716"/>
            <a:chExt cx="4873492" cy="1329725"/>
          </a:xfrm>
        </p:grpSpPr>
        <p:sp>
          <p:nvSpPr>
            <p:cNvPr id="25" name="Forme libre 24"/>
            <p:cNvSpPr/>
            <p:nvPr/>
          </p:nvSpPr>
          <p:spPr>
            <a:xfrm>
              <a:off x="2635397" y="2397716"/>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400" dirty="0" smtClean="0">
                  <a:solidFill>
                    <a:prstClr val="white"/>
                  </a:solidFill>
                </a:rPr>
                <a:t>2</a:t>
              </a:r>
              <a:endParaRPr lang="fr-CA" sz="2400" dirty="0">
                <a:solidFill>
                  <a:prstClr val="white"/>
                </a:solidFill>
              </a:endParaRPr>
            </a:p>
          </p:txBody>
        </p:sp>
        <p:sp>
          <p:nvSpPr>
            <p:cNvPr id="26" name="Forme libre 25"/>
            <p:cNvSpPr/>
            <p:nvPr/>
          </p:nvSpPr>
          <p:spPr>
            <a:xfrm>
              <a:off x="3571518" y="2397716"/>
              <a:ext cx="3937371"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algn="ctr" defTabSz="844550">
                <a:lnSpc>
                  <a:spcPct val="90000"/>
                </a:lnSpc>
                <a:spcBef>
                  <a:spcPct val="0"/>
                </a:spcBef>
                <a:spcAft>
                  <a:spcPct val="15000"/>
                </a:spcAft>
              </a:pPr>
              <a:r>
                <a:rPr lang="fr-CA" sz="2000" b="1" dirty="0" err="1" smtClean="0">
                  <a:solidFill>
                    <a:prstClr val="white"/>
                  </a:solidFill>
                </a:rPr>
                <a:t>Evaluation</a:t>
              </a:r>
              <a:r>
                <a:rPr lang="fr-CA" sz="2000" b="1" dirty="0" smtClean="0">
                  <a:solidFill>
                    <a:prstClr val="white"/>
                  </a:solidFill>
                </a:rPr>
                <a:t> of </a:t>
              </a:r>
              <a:r>
                <a:rPr lang="fr-CA" sz="2000" b="1" dirty="0" err="1" smtClean="0">
                  <a:solidFill>
                    <a:prstClr val="white"/>
                  </a:solidFill>
                </a:rPr>
                <a:t>Health</a:t>
              </a:r>
              <a:r>
                <a:rPr lang="fr-CA" sz="2000" b="1" dirty="0" smtClean="0">
                  <a:solidFill>
                    <a:prstClr val="white"/>
                  </a:solidFill>
                </a:rPr>
                <a:t> Zones and </a:t>
              </a:r>
              <a:r>
                <a:rPr lang="fr-CA" sz="2000" b="1" dirty="0" err="1" smtClean="0">
                  <a:solidFill>
                    <a:prstClr val="white"/>
                  </a:solidFill>
                </a:rPr>
                <a:t>operational</a:t>
              </a:r>
              <a:r>
                <a:rPr lang="fr-CA" sz="2000" b="1" dirty="0" smtClean="0">
                  <a:solidFill>
                    <a:prstClr val="white"/>
                  </a:solidFill>
                </a:rPr>
                <a:t> </a:t>
              </a:r>
              <a:r>
                <a:rPr lang="fr-CA" sz="2000" b="1" dirty="0" err="1" smtClean="0">
                  <a:solidFill>
                    <a:prstClr val="white"/>
                  </a:solidFill>
                </a:rPr>
                <a:t>researches</a:t>
              </a:r>
              <a:endParaRPr lang="fr-CA" sz="2000" b="1" dirty="0">
                <a:solidFill>
                  <a:prstClr val="white"/>
                </a:solidFill>
              </a:endParaRPr>
            </a:p>
          </p:txBody>
        </p:sp>
      </p:grpSp>
      <p:grpSp>
        <p:nvGrpSpPr>
          <p:cNvPr id="19" name="Groupe 18"/>
          <p:cNvGrpSpPr/>
          <p:nvPr/>
        </p:nvGrpSpPr>
        <p:grpSpPr>
          <a:xfrm>
            <a:off x="2544862" y="5365141"/>
            <a:ext cx="5123656" cy="1329725"/>
            <a:chOff x="2640709" y="4189438"/>
            <a:chExt cx="5123656" cy="1329725"/>
          </a:xfrm>
        </p:grpSpPr>
        <p:sp>
          <p:nvSpPr>
            <p:cNvPr id="27" name="Forme libre 26"/>
            <p:cNvSpPr/>
            <p:nvPr/>
          </p:nvSpPr>
          <p:spPr>
            <a:xfrm>
              <a:off x="2640709" y="4189438"/>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400" dirty="0" smtClean="0">
                  <a:solidFill>
                    <a:prstClr val="white"/>
                  </a:solidFill>
                </a:rPr>
                <a:t>4</a:t>
              </a:r>
              <a:endParaRPr lang="fr-CA" sz="2400" dirty="0">
                <a:solidFill>
                  <a:prstClr val="white"/>
                </a:solidFill>
              </a:endParaRPr>
            </a:p>
          </p:txBody>
        </p:sp>
        <p:sp>
          <p:nvSpPr>
            <p:cNvPr id="28" name="Forme libre 27"/>
            <p:cNvSpPr/>
            <p:nvPr/>
          </p:nvSpPr>
          <p:spPr>
            <a:xfrm>
              <a:off x="3575620" y="4200184"/>
              <a:ext cx="4188745"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9" rIns="54258" bIns="54258" numCol="1" spcCol="1270" anchor="ctr" anchorCtr="0">
              <a:noAutofit/>
            </a:bodyPr>
            <a:lstStyle/>
            <a:p>
              <a:pPr marL="0" lvl="1" algn="ctr" defTabSz="844550">
                <a:lnSpc>
                  <a:spcPct val="90000"/>
                </a:lnSpc>
                <a:spcBef>
                  <a:spcPct val="0"/>
                </a:spcBef>
                <a:spcAft>
                  <a:spcPct val="15000"/>
                </a:spcAft>
              </a:pPr>
              <a:r>
                <a:rPr lang="fr-CA" sz="2000" b="1" dirty="0" err="1" smtClean="0">
                  <a:solidFill>
                    <a:prstClr val="white"/>
                  </a:solidFill>
                </a:rPr>
                <a:t>Creation</a:t>
              </a:r>
              <a:r>
                <a:rPr lang="fr-CA" sz="2000" b="1" dirty="0" smtClean="0">
                  <a:solidFill>
                    <a:prstClr val="white"/>
                  </a:solidFill>
                </a:rPr>
                <a:t> of the </a:t>
              </a:r>
              <a:r>
                <a:rPr lang="fr-CA" sz="2000" b="1" dirty="0" err="1" smtClean="0">
                  <a:solidFill>
                    <a:prstClr val="white"/>
                  </a:solidFill>
                </a:rPr>
                <a:t>Zairian</a:t>
              </a:r>
              <a:r>
                <a:rPr lang="fr-CA" sz="2000" b="1" dirty="0" smtClean="0">
                  <a:solidFill>
                    <a:prstClr val="white"/>
                  </a:solidFill>
                </a:rPr>
                <a:t> Public </a:t>
              </a:r>
              <a:r>
                <a:rPr lang="fr-CA" sz="2000" b="1" dirty="0" err="1" smtClean="0">
                  <a:solidFill>
                    <a:prstClr val="white"/>
                  </a:solidFill>
                </a:rPr>
                <a:t>Health</a:t>
              </a:r>
              <a:r>
                <a:rPr lang="fr-CA" sz="2000" b="1" dirty="0" smtClean="0">
                  <a:solidFill>
                    <a:prstClr val="white"/>
                  </a:solidFill>
                </a:rPr>
                <a:t> Association</a:t>
              </a:r>
              <a:endParaRPr lang="fr-CA" sz="2000" b="1" dirty="0">
                <a:solidFill>
                  <a:prstClr val="white"/>
                </a:solidFill>
              </a:endParaRPr>
            </a:p>
          </p:txBody>
        </p:sp>
      </p:grpSp>
      <p:sp>
        <p:nvSpPr>
          <p:cNvPr id="29" name="Rectangle à coins arrondis 28"/>
          <p:cNvSpPr/>
          <p:nvPr/>
        </p:nvSpPr>
        <p:spPr>
          <a:xfrm>
            <a:off x="81958" y="1343210"/>
            <a:ext cx="2196700" cy="474288"/>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US" sz="2400" b="1" dirty="0">
                <a:solidFill>
                  <a:srgbClr val="002060"/>
                </a:solidFill>
              </a:rPr>
              <a:t>STRATEGICAL</a:t>
            </a:r>
          </a:p>
        </p:txBody>
      </p:sp>
      <p:pic>
        <p:nvPicPr>
          <p:cNvPr id="4" name="Image 3"/>
          <p:cNvPicPr>
            <a:picLocks noChangeAspect="1"/>
          </p:cNvPicPr>
          <p:nvPr/>
        </p:nvPicPr>
        <p:blipFill>
          <a:blip r:embed="rId2"/>
          <a:stretch>
            <a:fillRect/>
          </a:stretch>
        </p:blipFill>
        <p:spPr>
          <a:xfrm>
            <a:off x="9925734" y="2209664"/>
            <a:ext cx="2143714" cy="1322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a:blip r:embed="rId3"/>
          <a:stretch>
            <a:fillRect/>
          </a:stretch>
        </p:blipFill>
        <p:spPr>
          <a:xfrm rot="5400000">
            <a:off x="8144621" y="1907425"/>
            <a:ext cx="1305010" cy="1929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 9"/>
          <p:cNvPicPr>
            <a:picLocks noChangeAspect="1"/>
          </p:cNvPicPr>
          <p:nvPr/>
        </p:nvPicPr>
        <p:blipFill>
          <a:blip r:embed="rId4"/>
          <a:stretch>
            <a:fillRect/>
          </a:stretch>
        </p:blipFill>
        <p:spPr>
          <a:xfrm>
            <a:off x="8378999" y="5257957"/>
            <a:ext cx="2447496" cy="1600043"/>
          </a:xfrm>
          <a:prstGeom prst="rect">
            <a:avLst/>
          </a:prstGeom>
        </p:spPr>
      </p:pic>
      <p:grpSp>
        <p:nvGrpSpPr>
          <p:cNvPr id="31" name="Groupe 30"/>
          <p:cNvGrpSpPr/>
          <p:nvPr/>
        </p:nvGrpSpPr>
        <p:grpSpPr>
          <a:xfrm>
            <a:off x="2468257" y="3662044"/>
            <a:ext cx="5200261" cy="1329725"/>
            <a:chOff x="2635397" y="2397716"/>
            <a:chExt cx="5373472" cy="1329725"/>
          </a:xfrm>
        </p:grpSpPr>
        <p:sp>
          <p:nvSpPr>
            <p:cNvPr id="32" name="Forme libre 31"/>
            <p:cNvSpPr/>
            <p:nvPr/>
          </p:nvSpPr>
          <p:spPr>
            <a:xfrm>
              <a:off x="2635397" y="2397716"/>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400" dirty="0" smtClean="0">
                  <a:solidFill>
                    <a:prstClr val="white"/>
                  </a:solidFill>
                </a:rPr>
                <a:t>3</a:t>
              </a:r>
              <a:endParaRPr lang="fr-CA" sz="2400" dirty="0">
                <a:solidFill>
                  <a:prstClr val="white"/>
                </a:solidFill>
              </a:endParaRPr>
            </a:p>
          </p:txBody>
        </p:sp>
        <p:sp>
          <p:nvSpPr>
            <p:cNvPr id="33" name="Forme libre 32"/>
            <p:cNvSpPr/>
            <p:nvPr/>
          </p:nvSpPr>
          <p:spPr>
            <a:xfrm>
              <a:off x="3571516" y="2397716"/>
              <a:ext cx="4437353"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algn="ctr" defTabSz="844550">
                <a:lnSpc>
                  <a:spcPct val="90000"/>
                </a:lnSpc>
                <a:spcBef>
                  <a:spcPct val="0"/>
                </a:spcBef>
                <a:spcAft>
                  <a:spcPct val="15000"/>
                </a:spcAft>
              </a:pPr>
              <a:r>
                <a:rPr lang="fr-CA" b="1" dirty="0" smtClean="0">
                  <a:solidFill>
                    <a:prstClr val="white"/>
                  </a:solidFill>
                </a:rPr>
                <a:t> Bureau d’</a:t>
              </a:r>
              <a:r>
                <a:rPr lang="fr-CA" b="1" dirty="0" err="1" smtClean="0">
                  <a:solidFill>
                    <a:prstClr val="white"/>
                  </a:solidFill>
                </a:rPr>
                <a:t>Etudes</a:t>
              </a:r>
              <a:r>
                <a:rPr lang="fr-CA" b="1" dirty="0" smtClean="0">
                  <a:solidFill>
                    <a:prstClr val="white"/>
                  </a:solidFill>
                </a:rPr>
                <a:t> </a:t>
              </a:r>
              <a:r>
                <a:rPr lang="fr-CA" b="1" dirty="0" err="1" smtClean="0">
                  <a:solidFill>
                    <a:prstClr val="white"/>
                  </a:solidFill>
                </a:rPr>
                <a:t>within</a:t>
              </a:r>
              <a:r>
                <a:rPr lang="fr-CA" b="1" dirty="0" smtClean="0">
                  <a:solidFill>
                    <a:prstClr val="white"/>
                  </a:solidFill>
                </a:rPr>
                <a:t> the MOH  (Directory of </a:t>
              </a:r>
              <a:r>
                <a:rPr lang="fr-CA" b="1" dirty="0" err="1" smtClean="0">
                  <a:solidFill>
                    <a:prstClr val="white"/>
                  </a:solidFill>
                </a:rPr>
                <a:t>MDs</a:t>
              </a:r>
              <a:r>
                <a:rPr lang="fr-CA" b="1" dirty="0" smtClean="0">
                  <a:solidFill>
                    <a:prstClr val="white"/>
                  </a:solidFill>
                </a:rPr>
                <a:t> in DRC)</a:t>
              </a:r>
              <a:endParaRPr lang="fr-CA" b="1" dirty="0">
                <a:solidFill>
                  <a:prstClr val="white"/>
                </a:solidFill>
              </a:endParaRPr>
            </a:p>
          </p:txBody>
        </p:sp>
      </p:grpSp>
      <p:pic>
        <p:nvPicPr>
          <p:cNvPr id="22" name="Image 21"/>
          <p:cNvPicPr>
            <a:picLocks noChangeAspect="1"/>
          </p:cNvPicPr>
          <p:nvPr/>
        </p:nvPicPr>
        <p:blipFill>
          <a:blip r:embed="rId5"/>
          <a:stretch>
            <a:fillRect/>
          </a:stretch>
        </p:blipFill>
        <p:spPr>
          <a:xfrm>
            <a:off x="9882130" y="789858"/>
            <a:ext cx="2166168" cy="1135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 34"/>
          <p:cNvPicPr>
            <a:picLocks noChangeAspect="1"/>
          </p:cNvPicPr>
          <p:nvPr/>
        </p:nvPicPr>
        <p:blipFill>
          <a:blip r:embed="rId6"/>
          <a:stretch>
            <a:fillRect/>
          </a:stretch>
        </p:blipFill>
        <p:spPr>
          <a:xfrm>
            <a:off x="7872372" y="3662044"/>
            <a:ext cx="2061436" cy="1538492"/>
          </a:xfrm>
          <a:prstGeom prst="rect">
            <a:avLst/>
          </a:prstGeom>
          <a:ln>
            <a:noFill/>
          </a:ln>
          <a:effectLst>
            <a:outerShdw blurRad="190500" algn="tl" rotWithShape="0">
              <a:srgbClr val="000000">
                <a:alpha val="70000"/>
              </a:srgbClr>
            </a:outerShdw>
          </a:effectLst>
        </p:spPr>
      </p:pic>
      <p:sp>
        <p:nvSpPr>
          <p:cNvPr id="30" name="Titre 1"/>
          <p:cNvSpPr txBox="1">
            <a:spLocks/>
          </p:cNvSpPr>
          <p:nvPr/>
        </p:nvSpPr>
        <p:spPr>
          <a:xfrm>
            <a:off x="128426" y="196859"/>
            <a:ext cx="6694487" cy="59366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n/>
                <a:solidFill>
                  <a:srgbClr val="FFC000">
                    <a:lumMod val="60000"/>
                    <a:lumOff val="40000"/>
                  </a:srgbClr>
                </a:solidFill>
              </a:rPr>
              <a:t>LEVELS OF SANRU IMPACT  </a:t>
            </a:r>
            <a:r>
              <a:rPr lang="en-US" sz="3600" b="1" dirty="0" err="1" smtClean="0">
                <a:ln/>
                <a:solidFill>
                  <a:srgbClr val="FFC000">
                    <a:lumMod val="60000"/>
                    <a:lumOff val="40000"/>
                  </a:srgbClr>
                </a:solidFill>
              </a:rPr>
              <a:t>Con’t</a:t>
            </a:r>
            <a:r>
              <a:rPr lang="en-US" sz="3600" b="1" dirty="0" smtClean="0">
                <a:ln/>
                <a:solidFill>
                  <a:srgbClr val="FFC000">
                    <a:lumMod val="60000"/>
                    <a:lumOff val="40000"/>
                  </a:srgbClr>
                </a:solidFill>
              </a:rPr>
              <a:t> : </a:t>
            </a:r>
            <a:endParaRPr lang="fr-CA" sz="3600" b="1" dirty="0">
              <a:ln/>
              <a:solidFill>
                <a:srgbClr val="FFC000">
                  <a:lumMod val="60000"/>
                  <a:lumOff val="40000"/>
                </a:srgbClr>
              </a:solidFill>
            </a:endParaRPr>
          </a:p>
        </p:txBody>
      </p:sp>
      <p:sp>
        <p:nvSpPr>
          <p:cNvPr id="36" name="object 32"/>
          <p:cNvSpPr/>
          <p:nvPr/>
        </p:nvSpPr>
        <p:spPr>
          <a:xfrm>
            <a:off x="10027919" y="3663696"/>
            <a:ext cx="1990344" cy="1447800"/>
          </a:xfrm>
          <a:prstGeom prst="rect">
            <a:avLst/>
          </a:prstGeom>
          <a:blipFill>
            <a:blip r:embed="rId7" cstate="print"/>
            <a:stretch>
              <a:fillRect/>
            </a:stretch>
          </a:blipFill>
        </p:spPr>
        <p:txBody>
          <a:bodyPr wrap="square" lIns="0" tIns="0" rIns="0" bIns="0" rtlCol="0">
            <a:spAutoFit/>
          </a:bodyPr>
          <a:lstStyle/>
          <a:p>
            <a:endParaRPr smtClean="0">
              <a:solidFill>
                <a:prstClr val="black"/>
              </a:solidFill>
            </a:endParaRPr>
          </a:p>
        </p:txBody>
      </p:sp>
      <p:sp>
        <p:nvSpPr>
          <p:cNvPr id="37" name="object 38"/>
          <p:cNvSpPr/>
          <p:nvPr/>
        </p:nvSpPr>
        <p:spPr>
          <a:xfrm>
            <a:off x="7696200" y="826008"/>
            <a:ext cx="2124455" cy="1191768"/>
          </a:xfrm>
          <a:prstGeom prst="rect">
            <a:avLst/>
          </a:prstGeom>
          <a:blipFill>
            <a:blip r:embed="rId8" cstate="print"/>
            <a:stretch>
              <a:fillRect/>
            </a:stretch>
          </a:blipFill>
        </p:spPr>
        <p:txBody>
          <a:bodyPr wrap="square" lIns="0" tIns="0" rIns="0" bIns="0" rtlCol="0">
            <a:spAutoFit/>
          </a:bodyPr>
          <a:lstStyle/>
          <a:p>
            <a:endParaRPr smtClean="0">
              <a:solidFill>
                <a:prstClr val="black"/>
              </a:solidFill>
            </a:endParaRPr>
          </a:p>
        </p:txBody>
      </p:sp>
    </p:spTree>
    <p:extLst>
      <p:ext uri="{BB962C8B-B14F-4D97-AF65-F5344CB8AC3E}">
        <p14:creationId xmlns:p14="http://schemas.microsoft.com/office/powerpoint/2010/main" val="35031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2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22" presetClass="entr" presetSubtype="8"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9"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Rectangle à coins arrondis 8"/>
          <p:cNvSpPr/>
          <p:nvPr/>
        </p:nvSpPr>
        <p:spPr>
          <a:xfrm>
            <a:off x="97107" y="4520304"/>
            <a:ext cx="2494964" cy="1432182"/>
          </a:xfrm>
          <a:prstGeom prst="roundRect">
            <a:avLst/>
          </a:prstGeom>
          <a:gradFill>
            <a:gsLst>
              <a:gs pos="0">
                <a:schemeClr val="accent6">
                  <a:lumMod val="40000"/>
                  <a:lumOff val="60000"/>
                </a:schemeClr>
              </a:gs>
              <a:gs pos="50000">
                <a:schemeClr val="accent6">
                  <a:lumMod val="75000"/>
                </a:schemeClr>
              </a:gs>
              <a:gs pos="100000">
                <a:schemeClr val="accent6">
                  <a:lumMod val="50000"/>
                </a:schemeClr>
              </a:gs>
            </a:gsLst>
            <a:lin ang="42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000" dirty="0" smtClean="0">
                <a:solidFill>
                  <a:prstClr val="white"/>
                </a:solidFill>
                <a:effectLst>
                  <a:outerShdw blurRad="38100" dist="38100" dir="2700000" algn="tl">
                    <a:srgbClr val="000000">
                      <a:alpha val="43137"/>
                    </a:srgbClr>
                  </a:outerShdw>
                </a:effectLst>
                <a:latin typeface="AcmeFont" pitchFamily="2" charset="0"/>
              </a:rPr>
              <a:t>INTERNATIONAL</a:t>
            </a:r>
            <a:endParaRPr lang="en-US" sz="1400" dirty="0">
              <a:solidFill>
                <a:prstClr val="white"/>
              </a:solidFill>
              <a:effectLst>
                <a:outerShdw blurRad="38100" dist="38100" dir="2700000" algn="tl">
                  <a:srgbClr val="000000">
                    <a:alpha val="43137"/>
                  </a:srgbClr>
                </a:outerShdw>
              </a:effectLst>
              <a:latin typeface="AcmeFont" pitchFamily="2" charset="0"/>
            </a:endParaRPr>
          </a:p>
        </p:txBody>
      </p:sp>
      <p:grpSp>
        <p:nvGrpSpPr>
          <p:cNvPr id="3" name="Groupe 2"/>
          <p:cNvGrpSpPr/>
          <p:nvPr/>
        </p:nvGrpSpPr>
        <p:grpSpPr>
          <a:xfrm>
            <a:off x="2556581" y="1247508"/>
            <a:ext cx="6073467" cy="1244748"/>
            <a:chOff x="2556581" y="1247508"/>
            <a:chExt cx="6073467" cy="1244748"/>
          </a:xfrm>
        </p:grpSpPr>
        <p:sp>
          <p:nvSpPr>
            <p:cNvPr id="23" name="Forme libre 22"/>
            <p:cNvSpPr/>
            <p:nvPr/>
          </p:nvSpPr>
          <p:spPr>
            <a:xfrm>
              <a:off x="2556581" y="1247508"/>
              <a:ext cx="930808" cy="1244748"/>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wordArtVert"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1</a:t>
              </a:r>
              <a:endParaRPr lang="fr-CA" sz="2600" dirty="0">
                <a:solidFill>
                  <a:prstClr val="white"/>
                </a:solidFill>
              </a:endParaRPr>
            </a:p>
          </p:txBody>
        </p:sp>
        <p:sp>
          <p:nvSpPr>
            <p:cNvPr id="24" name="Forme libre 23"/>
            <p:cNvSpPr/>
            <p:nvPr/>
          </p:nvSpPr>
          <p:spPr>
            <a:xfrm>
              <a:off x="3487389" y="1247508"/>
              <a:ext cx="5142659"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defTabSz="844550">
                <a:lnSpc>
                  <a:spcPct val="90000"/>
                </a:lnSpc>
                <a:spcBef>
                  <a:spcPct val="0"/>
                </a:spcBef>
                <a:spcAft>
                  <a:spcPct val="15000"/>
                </a:spcAft>
              </a:pPr>
              <a:endParaRPr lang="fr-CA" sz="2000" dirty="0">
                <a:solidFill>
                  <a:prstClr val="white"/>
                </a:solidFill>
              </a:endParaRPr>
            </a:p>
          </p:txBody>
        </p:sp>
      </p:grpSp>
      <p:grpSp>
        <p:nvGrpSpPr>
          <p:cNvPr id="5" name="Groupe 4"/>
          <p:cNvGrpSpPr/>
          <p:nvPr/>
        </p:nvGrpSpPr>
        <p:grpSpPr>
          <a:xfrm>
            <a:off x="2556581" y="2404415"/>
            <a:ext cx="6052347" cy="1329725"/>
            <a:chOff x="2556581" y="2404415"/>
            <a:chExt cx="6052347" cy="1329725"/>
          </a:xfrm>
        </p:grpSpPr>
        <p:sp>
          <p:nvSpPr>
            <p:cNvPr id="25" name="Forme libre 24"/>
            <p:cNvSpPr/>
            <p:nvPr/>
          </p:nvSpPr>
          <p:spPr>
            <a:xfrm>
              <a:off x="2556581" y="2404415"/>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2</a:t>
              </a:r>
              <a:endParaRPr lang="fr-CA" sz="2600" dirty="0">
                <a:solidFill>
                  <a:prstClr val="white"/>
                </a:solidFill>
              </a:endParaRPr>
            </a:p>
          </p:txBody>
        </p:sp>
        <p:sp>
          <p:nvSpPr>
            <p:cNvPr id="26" name="Forme libre 25"/>
            <p:cNvSpPr/>
            <p:nvPr/>
          </p:nvSpPr>
          <p:spPr>
            <a:xfrm>
              <a:off x="3487389" y="2412237"/>
              <a:ext cx="5121539"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defTabSz="844550">
                <a:lnSpc>
                  <a:spcPct val="90000"/>
                </a:lnSpc>
                <a:spcBef>
                  <a:spcPct val="0"/>
                </a:spcBef>
                <a:spcAft>
                  <a:spcPct val="15000"/>
                </a:spcAft>
              </a:pPr>
              <a:endParaRPr lang="fr-CA" sz="1900" dirty="0">
                <a:solidFill>
                  <a:prstClr val="white"/>
                </a:solidFill>
              </a:endParaRPr>
            </a:p>
          </p:txBody>
        </p:sp>
      </p:grpSp>
      <p:grpSp>
        <p:nvGrpSpPr>
          <p:cNvPr id="13" name="Groupe 12"/>
          <p:cNvGrpSpPr/>
          <p:nvPr/>
        </p:nvGrpSpPr>
        <p:grpSpPr>
          <a:xfrm>
            <a:off x="2655982" y="5078362"/>
            <a:ext cx="6021109" cy="1329725"/>
            <a:chOff x="2655982" y="5078362"/>
            <a:chExt cx="6021109" cy="1329725"/>
          </a:xfrm>
        </p:grpSpPr>
        <p:sp>
          <p:nvSpPr>
            <p:cNvPr id="27" name="Forme libre 26"/>
            <p:cNvSpPr/>
            <p:nvPr/>
          </p:nvSpPr>
          <p:spPr>
            <a:xfrm>
              <a:off x="2655982" y="5078362"/>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4</a:t>
              </a:r>
              <a:endParaRPr lang="fr-CA" sz="2600" dirty="0">
                <a:solidFill>
                  <a:prstClr val="white"/>
                </a:solidFill>
              </a:endParaRPr>
            </a:p>
          </p:txBody>
        </p:sp>
        <p:sp>
          <p:nvSpPr>
            <p:cNvPr id="28" name="Forme libre 27"/>
            <p:cNvSpPr/>
            <p:nvPr/>
          </p:nvSpPr>
          <p:spPr>
            <a:xfrm>
              <a:off x="3590892" y="5089108"/>
              <a:ext cx="5086199"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9" rIns="54258" bIns="54258" numCol="1" spcCol="1270" anchor="ctr" anchorCtr="0">
              <a:noAutofit/>
            </a:bodyPr>
            <a:lstStyle/>
            <a:p>
              <a:pPr marL="171450" lvl="1" indent="-171450" defTabSz="844550">
                <a:lnSpc>
                  <a:spcPct val="90000"/>
                </a:lnSpc>
                <a:spcBef>
                  <a:spcPct val="0"/>
                </a:spcBef>
                <a:spcAft>
                  <a:spcPct val="15000"/>
                </a:spcAft>
                <a:buFontTx/>
                <a:buChar char="••"/>
              </a:pPr>
              <a:endParaRPr lang="fr-CA" sz="1900" dirty="0">
                <a:solidFill>
                  <a:prstClr val="white"/>
                </a:solidFill>
              </a:endParaRPr>
            </a:p>
          </p:txBody>
        </p:sp>
      </p:grpSp>
      <p:grpSp>
        <p:nvGrpSpPr>
          <p:cNvPr id="2" name="Groupe 1"/>
          <p:cNvGrpSpPr/>
          <p:nvPr/>
        </p:nvGrpSpPr>
        <p:grpSpPr>
          <a:xfrm>
            <a:off x="210160" y="1362677"/>
            <a:ext cx="2196700" cy="2924339"/>
            <a:chOff x="210160" y="1362677"/>
            <a:chExt cx="2196700" cy="2924339"/>
          </a:xfrm>
        </p:grpSpPr>
        <p:sp>
          <p:nvSpPr>
            <p:cNvPr id="7" name="Rectangle à coins arrondis 6"/>
            <p:cNvSpPr/>
            <p:nvPr/>
          </p:nvSpPr>
          <p:spPr>
            <a:xfrm>
              <a:off x="210160" y="2607828"/>
              <a:ext cx="2196700"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TECHNICAL</a:t>
              </a:r>
              <a:endParaRPr lang="en-US" sz="1600" b="1" dirty="0">
                <a:solidFill>
                  <a:srgbClr val="002060"/>
                </a:solidFill>
              </a:endParaRPr>
            </a:p>
          </p:txBody>
        </p:sp>
        <p:sp>
          <p:nvSpPr>
            <p:cNvPr id="8" name="Rectangle à coins arrondis 7"/>
            <p:cNvSpPr/>
            <p:nvPr/>
          </p:nvSpPr>
          <p:spPr>
            <a:xfrm>
              <a:off x="245282" y="3746495"/>
              <a:ext cx="2126455" cy="540521"/>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10000"/>
                </a:lnSpc>
              </a:pPr>
              <a:r>
                <a:rPr lang="en-US" sz="2400" b="1" dirty="0" smtClean="0">
                  <a:solidFill>
                    <a:srgbClr val="002060"/>
                  </a:solidFill>
                </a:rPr>
                <a:t>OPERATIONAL</a:t>
              </a:r>
              <a:endParaRPr lang="en-US" sz="1600" b="1" dirty="0">
                <a:solidFill>
                  <a:srgbClr val="002060"/>
                </a:solidFill>
              </a:endParaRPr>
            </a:p>
          </p:txBody>
        </p:sp>
        <p:sp>
          <p:nvSpPr>
            <p:cNvPr id="29" name="Rectangle à coins arrondis 28"/>
            <p:cNvSpPr/>
            <p:nvPr/>
          </p:nvSpPr>
          <p:spPr>
            <a:xfrm>
              <a:off x="210160" y="1362677"/>
              <a:ext cx="2196700" cy="630719"/>
            </a:xfrm>
            <a:prstGeom prst="roundRect">
              <a:avLst/>
            </a:prstGeom>
            <a:gradFill>
              <a:lin ang="5400000" scaled="0"/>
            </a:gradFill>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US" sz="2400" b="1" dirty="0">
                  <a:solidFill>
                    <a:srgbClr val="002060"/>
                  </a:solidFill>
                </a:rPr>
                <a:t>STRATEGICAL</a:t>
              </a:r>
            </a:p>
          </p:txBody>
        </p:sp>
      </p:grpSp>
      <p:pic>
        <p:nvPicPr>
          <p:cNvPr id="4" name="Image 3"/>
          <p:cNvPicPr>
            <a:picLocks noChangeAspect="1"/>
          </p:cNvPicPr>
          <p:nvPr/>
        </p:nvPicPr>
        <p:blipFill>
          <a:blip r:embed="rId2"/>
          <a:stretch>
            <a:fillRect/>
          </a:stretch>
        </p:blipFill>
        <p:spPr>
          <a:xfrm rot="10800000">
            <a:off x="9685608" y="5170531"/>
            <a:ext cx="2386765" cy="13010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rotWithShape="1">
          <a:blip r:embed="rId3"/>
          <a:srcRect r="12" b="11"/>
          <a:stretch/>
        </p:blipFill>
        <p:spPr>
          <a:xfrm rot="16200000">
            <a:off x="7716953" y="4940688"/>
            <a:ext cx="1259971" cy="2421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3586790" y="1297351"/>
            <a:ext cx="4996212" cy="830997"/>
          </a:xfrm>
          <a:prstGeom prst="rect">
            <a:avLst/>
          </a:prstGeom>
        </p:spPr>
        <p:txBody>
          <a:bodyPr wrap="square">
            <a:spAutoFit/>
          </a:bodyPr>
          <a:lstStyle/>
          <a:p>
            <a:r>
              <a:rPr lang="en-US" sz="1600" b="1" dirty="0" smtClean="0">
                <a:solidFill>
                  <a:prstClr val="white"/>
                </a:solidFill>
              </a:rPr>
              <a:t>President of the 41</a:t>
            </a:r>
            <a:r>
              <a:rPr lang="en-US" sz="1600" b="1" baseline="30000" dirty="0" smtClean="0">
                <a:solidFill>
                  <a:prstClr val="white"/>
                </a:solidFill>
              </a:rPr>
              <a:t>st</a:t>
            </a:r>
            <a:r>
              <a:rPr lang="en-US" sz="1600" b="1" dirty="0" smtClean="0">
                <a:solidFill>
                  <a:prstClr val="white"/>
                </a:solidFill>
              </a:rPr>
              <a:t> World Health Assembly in 1988 (Geneva) : Dr. </a:t>
            </a:r>
            <a:r>
              <a:rPr lang="en-US" sz="1600" b="1" dirty="0" err="1" smtClean="0">
                <a:solidFill>
                  <a:prstClr val="white"/>
                </a:solidFill>
              </a:rPr>
              <a:t>Ngandu-Kabeya</a:t>
            </a:r>
            <a:r>
              <a:rPr lang="en-US" sz="1600" b="1" dirty="0" smtClean="0">
                <a:solidFill>
                  <a:prstClr val="white"/>
                </a:solidFill>
              </a:rPr>
              <a:t>, Minister of Health and Social Affairs of Zaïre</a:t>
            </a:r>
            <a:endParaRPr lang="fr-CA" sz="1600" b="1" dirty="0">
              <a:solidFill>
                <a:prstClr val="white"/>
              </a:solidFill>
            </a:endParaRPr>
          </a:p>
        </p:txBody>
      </p:sp>
      <p:sp>
        <p:nvSpPr>
          <p:cNvPr id="12" name="Rectangle 11"/>
          <p:cNvSpPr/>
          <p:nvPr/>
        </p:nvSpPr>
        <p:spPr>
          <a:xfrm>
            <a:off x="3555553" y="2440564"/>
            <a:ext cx="5027449" cy="830997"/>
          </a:xfrm>
          <a:prstGeom prst="rect">
            <a:avLst/>
          </a:prstGeom>
        </p:spPr>
        <p:txBody>
          <a:bodyPr wrap="square">
            <a:spAutoFit/>
          </a:bodyPr>
          <a:lstStyle/>
          <a:p>
            <a:r>
              <a:rPr lang="en-US" sz="1600" b="1" dirty="0" smtClean="0">
                <a:solidFill>
                  <a:prstClr val="white"/>
                </a:solidFill>
              </a:rPr>
              <a:t>President of the 38th Regional Committee for Africa in 1988 (Bamako) : Dr. </a:t>
            </a:r>
            <a:r>
              <a:rPr lang="en-US" sz="1600" b="1" dirty="0" err="1" smtClean="0">
                <a:solidFill>
                  <a:prstClr val="white"/>
                </a:solidFill>
              </a:rPr>
              <a:t>Ngandu-Kabeya</a:t>
            </a:r>
            <a:r>
              <a:rPr lang="en-US" sz="1600" b="1" dirty="0" smtClean="0">
                <a:solidFill>
                  <a:prstClr val="white"/>
                </a:solidFill>
              </a:rPr>
              <a:t>, Minister of Health and Social Affairs of Zaïre</a:t>
            </a:r>
            <a:endParaRPr lang="fr-CA" sz="1600" b="1" dirty="0">
              <a:solidFill>
                <a:prstClr val="white"/>
              </a:solidFill>
            </a:endParaRPr>
          </a:p>
        </p:txBody>
      </p:sp>
      <p:grpSp>
        <p:nvGrpSpPr>
          <p:cNvPr id="10" name="Groupe 9"/>
          <p:cNvGrpSpPr/>
          <p:nvPr/>
        </p:nvGrpSpPr>
        <p:grpSpPr>
          <a:xfrm>
            <a:off x="2556581" y="3649163"/>
            <a:ext cx="6073467" cy="1329725"/>
            <a:chOff x="2556581" y="3649163"/>
            <a:chExt cx="6073467" cy="1329725"/>
          </a:xfrm>
        </p:grpSpPr>
        <p:sp>
          <p:nvSpPr>
            <p:cNvPr id="31" name="Forme libre 30"/>
            <p:cNvSpPr/>
            <p:nvPr/>
          </p:nvSpPr>
          <p:spPr>
            <a:xfrm>
              <a:off x="2556581" y="3649163"/>
              <a:ext cx="930808" cy="1329725"/>
            </a:xfrm>
            <a:custGeom>
              <a:avLst/>
              <a:gdLst>
                <a:gd name="connsiteX0" fmla="*/ 0 w 1329724"/>
                <a:gd name="connsiteY0" fmla="*/ 0 h 930807"/>
                <a:gd name="connsiteX1" fmla="*/ 864321 w 1329724"/>
                <a:gd name="connsiteY1" fmla="*/ 0 h 930807"/>
                <a:gd name="connsiteX2" fmla="*/ 1329724 w 1329724"/>
                <a:gd name="connsiteY2" fmla="*/ 465404 h 930807"/>
                <a:gd name="connsiteX3" fmla="*/ 864321 w 1329724"/>
                <a:gd name="connsiteY3" fmla="*/ 930807 h 930807"/>
                <a:gd name="connsiteX4" fmla="*/ 0 w 1329724"/>
                <a:gd name="connsiteY4" fmla="*/ 930807 h 930807"/>
                <a:gd name="connsiteX5" fmla="*/ 465404 w 1329724"/>
                <a:gd name="connsiteY5" fmla="*/ 465404 h 930807"/>
                <a:gd name="connsiteX6" fmla="*/ 0 w 1329724"/>
                <a:gd name="connsiteY6" fmla="*/ 0 h 93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724" h="930807">
                  <a:moveTo>
                    <a:pt x="1329723" y="0"/>
                  </a:moveTo>
                  <a:lnTo>
                    <a:pt x="1329723" y="605025"/>
                  </a:lnTo>
                  <a:lnTo>
                    <a:pt x="664861" y="930807"/>
                  </a:lnTo>
                  <a:lnTo>
                    <a:pt x="1" y="605025"/>
                  </a:lnTo>
                  <a:lnTo>
                    <a:pt x="1" y="0"/>
                  </a:lnTo>
                  <a:lnTo>
                    <a:pt x="664861" y="325783"/>
                  </a:lnTo>
                  <a:lnTo>
                    <a:pt x="1329723" y="0"/>
                  </a:lnTo>
                  <a:close/>
                </a:path>
              </a:pathLst>
            </a:custGeom>
            <a:solidFill>
              <a:schemeClr val="accent6">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11" tIns="481915" rIns="16510" bIns="481913" numCol="1" spcCol="1270" anchor="ctr" anchorCtr="0">
              <a:noAutofit/>
            </a:bodyPr>
            <a:lstStyle/>
            <a:p>
              <a:pPr algn="ctr" defTabSz="1155700">
                <a:lnSpc>
                  <a:spcPct val="90000"/>
                </a:lnSpc>
                <a:spcBef>
                  <a:spcPct val="0"/>
                </a:spcBef>
                <a:spcAft>
                  <a:spcPct val="35000"/>
                </a:spcAft>
              </a:pPr>
              <a:r>
                <a:rPr lang="fr-CA" sz="2600" dirty="0" smtClean="0">
                  <a:solidFill>
                    <a:prstClr val="white"/>
                  </a:solidFill>
                </a:rPr>
                <a:t>3</a:t>
              </a:r>
              <a:endParaRPr lang="fr-CA" sz="2600" dirty="0">
                <a:solidFill>
                  <a:prstClr val="white"/>
                </a:solidFill>
              </a:endParaRPr>
            </a:p>
          </p:txBody>
        </p:sp>
        <p:sp>
          <p:nvSpPr>
            <p:cNvPr id="32" name="Forme libre 31"/>
            <p:cNvSpPr/>
            <p:nvPr/>
          </p:nvSpPr>
          <p:spPr>
            <a:xfrm>
              <a:off x="3508509" y="3649163"/>
              <a:ext cx="5121539" cy="864322"/>
            </a:xfrm>
            <a:custGeom>
              <a:avLst/>
              <a:gdLst>
                <a:gd name="connsiteX0" fmla="*/ 144056 w 864321"/>
                <a:gd name="connsiteY0" fmla="*/ 0 h 4952864"/>
                <a:gd name="connsiteX1" fmla="*/ 720265 w 864321"/>
                <a:gd name="connsiteY1" fmla="*/ 0 h 4952864"/>
                <a:gd name="connsiteX2" fmla="*/ 864321 w 864321"/>
                <a:gd name="connsiteY2" fmla="*/ 144056 h 4952864"/>
                <a:gd name="connsiteX3" fmla="*/ 864321 w 864321"/>
                <a:gd name="connsiteY3" fmla="*/ 4952864 h 4952864"/>
                <a:gd name="connsiteX4" fmla="*/ 864321 w 864321"/>
                <a:gd name="connsiteY4" fmla="*/ 4952864 h 4952864"/>
                <a:gd name="connsiteX5" fmla="*/ 0 w 864321"/>
                <a:gd name="connsiteY5" fmla="*/ 4952864 h 4952864"/>
                <a:gd name="connsiteX6" fmla="*/ 0 w 864321"/>
                <a:gd name="connsiteY6" fmla="*/ 4952864 h 4952864"/>
                <a:gd name="connsiteX7" fmla="*/ 0 w 864321"/>
                <a:gd name="connsiteY7" fmla="*/ 144056 h 4952864"/>
                <a:gd name="connsiteX8" fmla="*/ 144056 w 864321"/>
                <a:gd name="connsiteY8" fmla="*/ 0 h 49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21" h="4952864">
                  <a:moveTo>
                    <a:pt x="864321" y="825494"/>
                  </a:moveTo>
                  <a:lnTo>
                    <a:pt x="864321" y="4127370"/>
                  </a:lnTo>
                  <a:cubicBezTo>
                    <a:pt x="864321" y="4583277"/>
                    <a:pt x="853066" y="4952861"/>
                    <a:pt x="839182" y="4952861"/>
                  </a:cubicBezTo>
                  <a:lnTo>
                    <a:pt x="0" y="4952861"/>
                  </a:lnTo>
                  <a:lnTo>
                    <a:pt x="0" y="4952861"/>
                  </a:lnTo>
                  <a:lnTo>
                    <a:pt x="0" y="3"/>
                  </a:lnTo>
                  <a:lnTo>
                    <a:pt x="0" y="3"/>
                  </a:lnTo>
                  <a:lnTo>
                    <a:pt x="839182" y="3"/>
                  </a:lnTo>
                  <a:cubicBezTo>
                    <a:pt x="853066" y="3"/>
                    <a:pt x="864321" y="369587"/>
                    <a:pt x="864321" y="825494"/>
                  </a:cubicBezTo>
                  <a:close/>
                </a:path>
              </a:pathLst>
            </a:custGeom>
            <a:solidFill>
              <a:schemeClr val="accent6">
                <a:lumMod val="75000"/>
                <a:alpha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9" tIns="54258" rIns="54258" bIns="54259" numCol="1" spcCol="1270" anchor="ctr" anchorCtr="0">
              <a:noAutofit/>
            </a:bodyPr>
            <a:lstStyle/>
            <a:p>
              <a:pPr marL="0" lvl="1" defTabSz="844550">
                <a:lnSpc>
                  <a:spcPct val="90000"/>
                </a:lnSpc>
                <a:spcBef>
                  <a:spcPct val="0"/>
                </a:spcBef>
                <a:spcAft>
                  <a:spcPct val="15000"/>
                </a:spcAft>
              </a:pPr>
              <a:endParaRPr lang="fr-CA" sz="1900" dirty="0">
                <a:solidFill>
                  <a:prstClr val="white"/>
                </a:solidFill>
              </a:endParaRPr>
            </a:p>
          </p:txBody>
        </p:sp>
      </p:grpSp>
      <p:sp>
        <p:nvSpPr>
          <p:cNvPr id="33" name="Rectangle 32"/>
          <p:cNvSpPr/>
          <p:nvPr/>
        </p:nvSpPr>
        <p:spPr>
          <a:xfrm>
            <a:off x="3655780" y="3776096"/>
            <a:ext cx="4879169" cy="584775"/>
          </a:xfrm>
          <a:prstGeom prst="rect">
            <a:avLst/>
          </a:prstGeom>
        </p:spPr>
        <p:txBody>
          <a:bodyPr wrap="square">
            <a:spAutoFit/>
          </a:bodyPr>
          <a:lstStyle/>
          <a:p>
            <a:r>
              <a:rPr lang="en-US" sz="1600" b="1" dirty="0" err="1" smtClean="0">
                <a:solidFill>
                  <a:prstClr val="white"/>
                </a:solidFill>
              </a:rPr>
              <a:t>Congelese</a:t>
            </a:r>
            <a:r>
              <a:rPr lang="en-US" sz="1600" b="1" dirty="0" smtClean="0">
                <a:solidFill>
                  <a:prstClr val="white"/>
                </a:solidFill>
              </a:rPr>
              <a:t> </a:t>
            </a:r>
            <a:r>
              <a:rPr lang="en-US" sz="1600" b="1" dirty="0" err="1" smtClean="0">
                <a:solidFill>
                  <a:prstClr val="white"/>
                </a:solidFill>
              </a:rPr>
              <a:t>expets</a:t>
            </a:r>
            <a:r>
              <a:rPr lang="en-US" sz="1600" b="1" dirty="0" smtClean="0">
                <a:solidFill>
                  <a:prstClr val="white"/>
                </a:solidFill>
              </a:rPr>
              <a:t> in </a:t>
            </a:r>
            <a:r>
              <a:rPr lang="en-US" sz="1600" b="1" dirty="0" err="1" smtClean="0">
                <a:solidFill>
                  <a:prstClr val="white"/>
                </a:solidFill>
              </a:rPr>
              <a:t>differents</a:t>
            </a:r>
            <a:r>
              <a:rPr lang="en-US" sz="1600" b="1" dirty="0" smtClean="0">
                <a:solidFill>
                  <a:prstClr val="white"/>
                </a:solidFill>
              </a:rPr>
              <a:t> international </a:t>
            </a:r>
            <a:r>
              <a:rPr lang="en-US" sz="1600" b="1" dirty="0" err="1" smtClean="0">
                <a:solidFill>
                  <a:prstClr val="white"/>
                </a:solidFill>
              </a:rPr>
              <a:t>organisations</a:t>
            </a:r>
            <a:r>
              <a:rPr lang="en-US" sz="1600" b="1" dirty="0" smtClean="0">
                <a:solidFill>
                  <a:prstClr val="white"/>
                </a:solidFill>
              </a:rPr>
              <a:t> : WHO – UNICEF – WB – UNFPA – USAID. - </a:t>
            </a:r>
            <a:endParaRPr lang="fr-CA" sz="1600" b="1" dirty="0">
              <a:solidFill>
                <a:prstClr val="white"/>
              </a:solidFill>
            </a:endParaRPr>
          </a:p>
        </p:txBody>
      </p:sp>
      <p:pic>
        <p:nvPicPr>
          <p:cNvPr id="17" name="Image 16"/>
          <p:cNvPicPr>
            <a:picLocks noChangeAspect="1"/>
          </p:cNvPicPr>
          <p:nvPr/>
        </p:nvPicPr>
        <p:blipFill rotWithShape="1">
          <a:blip r:embed="rId4"/>
          <a:srcRect r="3"/>
          <a:stretch/>
        </p:blipFill>
        <p:spPr>
          <a:xfrm>
            <a:off x="8756199" y="2998832"/>
            <a:ext cx="3237470" cy="1878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p:cNvPicPr>
            <a:picLocks noChangeAspect="1"/>
          </p:cNvPicPr>
          <p:nvPr/>
        </p:nvPicPr>
        <p:blipFill>
          <a:blip r:embed="rId5"/>
          <a:stretch>
            <a:fillRect/>
          </a:stretch>
        </p:blipFill>
        <p:spPr>
          <a:xfrm>
            <a:off x="8696702" y="838200"/>
            <a:ext cx="3427444" cy="1873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Rectangle 33"/>
          <p:cNvSpPr/>
          <p:nvPr/>
        </p:nvSpPr>
        <p:spPr>
          <a:xfrm>
            <a:off x="3669818" y="5158449"/>
            <a:ext cx="4879169" cy="584775"/>
          </a:xfrm>
          <a:prstGeom prst="rect">
            <a:avLst/>
          </a:prstGeom>
        </p:spPr>
        <p:txBody>
          <a:bodyPr wrap="square">
            <a:spAutoFit/>
          </a:bodyPr>
          <a:lstStyle/>
          <a:p>
            <a:r>
              <a:rPr lang="en-US" sz="1600" b="1" dirty="0" smtClean="0">
                <a:solidFill>
                  <a:prstClr val="white"/>
                </a:solidFill>
              </a:rPr>
              <a:t>Collaboration with the World Federation of Public Health Associations (CPHA – APHA..) </a:t>
            </a:r>
            <a:endParaRPr lang="fr-CA" sz="1600" b="1" dirty="0">
              <a:solidFill>
                <a:prstClr val="white"/>
              </a:solidFill>
            </a:endParaRPr>
          </a:p>
        </p:txBody>
      </p:sp>
      <p:sp>
        <p:nvSpPr>
          <p:cNvPr id="30" name="Titre 1"/>
          <p:cNvSpPr txBox="1">
            <a:spLocks/>
          </p:cNvSpPr>
          <p:nvPr/>
        </p:nvSpPr>
        <p:spPr>
          <a:xfrm>
            <a:off x="196755" y="228699"/>
            <a:ext cx="6694487" cy="59366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smtClean="0">
                <a:ln/>
                <a:solidFill>
                  <a:srgbClr val="FFC000">
                    <a:lumMod val="60000"/>
                    <a:lumOff val="40000"/>
                  </a:srgbClr>
                </a:solidFill>
              </a:rPr>
              <a:t>LEVELS OF SANRU IMPACT  </a:t>
            </a:r>
            <a:r>
              <a:rPr lang="en-US" sz="3600" b="1" dirty="0" err="1" smtClean="0">
                <a:ln/>
                <a:solidFill>
                  <a:srgbClr val="FFC000">
                    <a:lumMod val="60000"/>
                    <a:lumOff val="40000"/>
                  </a:srgbClr>
                </a:solidFill>
              </a:rPr>
              <a:t>Con’t</a:t>
            </a:r>
            <a:r>
              <a:rPr lang="en-US" sz="3600" b="1" dirty="0" smtClean="0">
                <a:ln/>
                <a:solidFill>
                  <a:srgbClr val="FFC000">
                    <a:lumMod val="60000"/>
                    <a:lumOff val="40000"/>
                  </a:srgbClr>
                </a:solidFill>
              </a:rPr>
              <a:t> : </a:t>
            </a:r>
            <a:endParaRPr lang="fr-CA" sz="3600" b="1" dirty="0">
              <a:ln/>
              <a:solidFill>
                <a:srgbClr val="FFC000">
                  <a:lumMod val="60000"/>
                  <a:lumOff val="40000"/>
                </a:srgbClr>
              </a:solidFill>
            </a:endParaRPr>
          </a:p>
        </p:txBody>
      </p:sp>
    </p:spTree>
    <p:extLst>
      <p:ext uri="{BB962C8B-B14F-4D97-AF65-F5344CB8AC3E}">
        <p14:creationId xmlns:p14="http://schemas.microsoft.com/office/powerpoint/2010/main" val="9621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itre 1"/>
          <p:cNvSpPr txBox="1">
            <a:spLocks/>
          </p:cNvSpPr>
          <p:nvPr/>
        </p:nvSpPr>
        <p:spPr>
          <a:xfrm>
            <a:off x="180975" y="266701"/>
            <a:ext cx="4128992" cy="612809"/>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ln/>
                <a:solidFill>
                  <a:srgbClr val="FFC000">
                    <a:lumMod val="60000"/>
                    <a:lumOff val="40000"/>
                  </a:srgbClr>
                </a:solidFill>
              </a:rPr>
              <a:t>CONCLUSION: </a:t>
            </a:r>
            <a:endParaRPr lang="fr-CA" sz="4000" b="1" dirty="0">
              <a:ln/>
              <a:solidFill>
                <a:srgbClr val="FFC000">
                  <a:lumMod val="60000"/>
                  <a:lumOff val="40000"/>
                </a:srgbClr>
              </a:solidFill>
            </a:endParaRPr>
          </a:p>
        </p:txBody>
      </p:sp>
      <p:sp>
        <p:nvSpPr>
          <p:cNvPr id="4" name="ZoneTexte 3"/>
          <p:cNvSpPr txBox="1"/>
          <p:nvPr/>
        </p:nvSpPr>
        <p:spPr>
          <a:xfrm>
            <a:off x="180975" y="1056724"/>
            <a:ext cx="11763375" cy="5321970"/>
          </a:xfrm>
          <a:prstGeom prst="rect">
            <a:avLst/>
          </a:prstGeom>
          <a:gradFill flip="none" rotWithShape="1">
            <a:gsLst>
              <a:gs pos="0">
                <a:schemeClr val="accent6">
                  <a:satMod val="103000"/>
                  <a:lumMod val="102000"/>
                  <a:tint val="94000"/>
                </a:schemeClr>
              </a:gs>
              <a:gs pos="0">
                <a:schemeClr val="accent6">
                  <a:satMod val="110000"/>
                  <a:lumMod val="100000"/>
                  <a:shade val="100000"/>
                </a:schemeClr>
              </a:gs>
              <a:gs pos="100000">
                <a:schemeClr val="accent6">
                  <a:lumMod val="99000"/>
                  <a:satMod val="120000"/>
                  <a:shade val="78000"/>
                </a:schemeClr>
              </a:gs>
            </a:gsLst>
            <a:lin ang="2700000" scaled="1"/>
            <a:tileRect/>
          </a:gra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soft" dir="t">
                <a:rot lat="0" lon="0" rev="15600000"/>
              </a:lightRig>
            </a:scene3d>
            <a:sp3d extrusionH="57150" prstMaterial="softEdge">
              <a:bevelT w="25400" h="38100"/>
            </a:sp3d>
          </a:bodyPr>
          <a:lstStyle/>
          <a:p>
            <a:pPr marL="457200" indent="-457200">
              <a:lnSpc>
                <a:spcPts val="1900"/>
              </a:lnSpc>
              <a:buFont typeface="Wingdings" panose="05000000000000000000" pitchFamily="2" charset="2"/>
              <a:buChar char="Ø"/>
            </a:pPr>
            <a:endParaRPr lang="fr-CA" sz="3600" b="1" dirty="0" smtClean="0">
              <a:ln/>
              <a:solidFill>
                <a:prstClr val="white"/>
              </a:solidFill>
              <a:ea typeface="Adobe Fangsong Std R" panose="02020400000000000000" pitchFamily="18" charset="-128"/>
            </a:endParaRPr>
          </a:p>
          <a:p>
            <a:pPr marL="457200" indent="-457200">
              <a:buFont typeface="Wingdings" panose="05000000000000000000" pitchFamily="2" charset="2"/>
              <a:buChar char="Ø"/>
            </a:pPr>
            <a:r>
              <a:rPr lang="fr-CA" sz="3600" b="1" dirty="0" smtClean="0">
                <a:ln/>
                <a:solidFill>
                  <a:prstClr val="white"/>
                </a:solidFill>
                <a:ea typeface="Adobe Fangsong Std R" panose="02020400000000000000" pitchFamily="18" charset="-128"/>
              </a:rPr>
              <a:t>SANRU HAS BEEN A POWERFUL TOOL FOR HEALTH DEVELOPMENT IN DRC</a:t>
            </a:r>
          </a:p>
          <a:p>
            <a:pPr marL="457200" indent="-457200">
              <a:buFont typeface="Wingdings" panose="05000000000000000000" pitchFamily="2" charset="2"/>
              <a:buChar char="Ø"/>
            </a:pPr>
            <a:endParaRPr lang="fr-CA" sz="3600" b="1" dirty="0" smtClean="0">
              <a:ln/>
              <a:solidFill>
                <a:prstClr val="white"/>
              </a:solidFill>
              <a:ea typeface="Adobe Fangsong Std R" panose="02020400000000000000" pitchFamily="18" charset="-128"/>
            </a:endParaRPr>
          </a:p>
          <a:p>
            <a:pPr marL="457200" indent="-457200">
              <a:buFont typeface="Wingdings" panose="05000000000000000000" pitchFamily="2" charset="2"/>
              <a:buChar char="Ø"/>
            </a:pPr>
            <a:r>
              <a:rPr lang="fr-CA" sz="3600" b="1" dirty="0" err="1" smtClean="0">
                <a:ln/>
                <a:solidFill>
                  <a:prstClr val="white"/>
                </a:solidFill>
                <a:ea typeface="Adobe Fangsong Std R" panose="02020400000000000000" pitchFamily="18" charset="-128"/>
              </a:rPr>
              <a:t>ITs</a:t>
            </a:r>
            <a:r>
              <a:rPr lang="fr-CA" sz="3600" b="1" dirty="0" smtClean="0">
                <a:ln/>
                <a:solidFill>
                  <a:prstClr val="white"/>
                </a:solidFill>
                <a:ea typeface="Adobe Fangsong Std R" panose="02020400000000000000" pitchFamily="18" charset="-128"/>
              </a:rPr>
              <a:t> MULTI DIMENSSIONAL CONTRIBUTIONS HAVE ALSO IMPACT ON THE HEALTH DEVELOPMENT IN AFRICA</a:t>
            </a:r>
          </a:p>
          <a:p>
            <a:pPr marL="457200" indent="-457200">
              <a:buFont typeface="Wingdings" panose="05000000000000000000" pitchFamily="2" charset="2"/>
              <a:buChar char="Ø"/>
            </a:pPr>
            <a:endParaRPr lang="fr-CA" sz="3600" b="1" dirty="0" smtClean="0">
              <a:ln/>
              <a:solidFill>
                <a:prstClr val="white"/>
              </a:solidFill>
              <a:ea typeface="Adobe Fangsong Std R" panose="02020400000000000000" pitchFamily="18" charset="-128"/>
            </a:endParaRPr>
          </a:p>
          <a:p>
            <a:pPr marL="457200" indent="-457200">
              <a:buFont typeface="Wingdings" panose="05000000000000000000" pitchFamily="2" charset="2"/>
              <a:buChar char="Ø"/>
            </a:pPr>
            <a:r>
              <a:rPr lang="fr-CA" sz="3600" b="1" dirty="0" smtClean="0">
                <a:ln/>
                <a:solidFill>
                  <a:prstClr val="white"/>
                </a:solidFill>
                <a:ea typeface="Adobe Fangsong Std R" panose="02020400000000000000" pitchFamily="18" charset="-128"/>
              </a:rPr>
              <a:t>THERE IS  A NEED FOR DOCUMENTATION AND DISSEMINATION  OF SANRU SUCCESS STORIES AT LARGE SCALE.</a:t>
            </a:r>
            <a:endParaRPr lang="fr-CA" sz="3600" b="1" dirty="0">
              <a:ln/>
              <a:solidFill>
                <a:prstClr val="white"/>
              </a:solidFill>
              <a:ea typeface="Adobe Fangsong Std R" panose="02020400000000000000" pitchFamily="18" charset="-128"/>
            </a:endParaRPr>
          </a:p>
        </p:txBody>
      </p:sp>
    </p:spTree>
    <p:extLst>
      <p:ext uri="{BB962C8B-B14F-4D97-AF65-F5344CB8AC3E}">
        <p14:creationId xmlns:p14="http://schemas.microsoft.com/office/powerpoint/2010/main" val="229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2168" y="481583"/>
            <a:ext cx="3078480" cy="1234439"/>
          </a:xfrm>
          <a:prstGeom prst="rect">
            <a:avLst/>
          </a:prstGeom>
          <a:blipFill>
            <a:blip r:embed="rId2" cstate="print"/>
            <a:stretch>
              <a:fillRect/>
            </a:stretch>
          </a:blipFill>
        </p:spPr>
        <p:txBody>
          <a:bodyPr wrap="square" lIns="0" tIns="0" rIns="0" bIns="0" rtlCol="0">
            <a:spAutoFit/>
          </a:bodyPr>
          <a:lstStyle/>
          <a:p>
            <a:endParaRPr smtClean="0">
              <a:solidFill>
                <a:prstClr val="black"/>
              </a:solidFill>
            </a:endParaRPr>
          </a:p>
        </p:txBody>
      </p:sp>
      <p:sp>
        <p:nvSpPr>
          <p:cNvPr id="3" name="object 3"/>
          <p:cNvSpPr/>
          <p:nvPr/>
        </p:nvSpPr>
        <p:spPr>
          <a:xfrm>
            <a:off x="1600200" y="1271016"/>
            <a:ext cx="2886455" cy="1234439"/>
          </a:xfrm>
          <a:prstGeom prst="rect">
            <a:avLst/>
          </a:prstGeom>
          <a:blipFill>
            <a:blip r:embed="rId3" cstate="print"/>
            <a:stretch>
              <a:fillRect/>
            </a:stretch>
          </a:blipFill>
        </p:spPr>
        <p:txBody>
          <a:bodyPr wrap="square" lIns="0" tIns="0" rIns="0" bIns="0" rtlCol="0">
            <a:spAutoFit/>
          </a:bodyPr>
          <a:lstStyle/>
          <a:p>
            <a:endParaRPr smtClean="0">
              <a:solidFill>
                <a:prstClr val="black"/>
              </a:solidFill>
            </a:endParaRPr>
          </a:p>
        </p:txBody>
      </p:sp>
      <p:sp>
        <p:nvSpPr>
          <p:cNvPr id="4" name="object 4"/>
          <p:cNvSpPr/>
          <p:nvPr/>
        </p:nvSpPr>
        <p:spPr>
          <a:xfrm>
            <a:off x="3898391" y="1271016"/>
            <a:ext cx="2078736" cy="1234439"/>
          </a:xfrm>
          <a:prstGeom prst="rect">
            <a:avLst/>
          </a:prstGeom>
          <a:blipFill>
            <a:blip r:embed="rId4" cstate="print"/>
            <a:stretch>
              <a:fillRect/>
            </a:stretch>
          </a:blipFill>
        </p:spPr>
        <p:txBody>
          <a:bodyPr wrap="square" lIns="0" tIns="0" rIns="0" bIns="0" rtlCol="0">
            <a:spAutoFit/>
          </a:bodyPr>
          <a:lstStyle/>
          <a:p>
            <a:endParaRPr smtClean="0">
              <a:solidFill>
                <a:prstClr val="black"/>
              </a:solidFill>
            </a:endParaRPr>
          </a:p>
        </p:txBody>
      </p:sp>
      <p:sp>
        <p:nvSpPr>
          <p:cNvPr id="5" name="object 5"/>
          <p:cNvSpPr/>
          <p:nvPr/>
        </p:nvSpPr>
        <p:spPr>
          <a:xfrm>
            <a:off x="4785359" y="4111752"/>
            <a:ext cx="5120640" cy="1234440"/>
          </a:xfrm>
          <a:prstGeom prst="rect">
            <a:avLst/>
          </a:prstGeom>
          <a:blipFill>
            <a:blip r:embed="rId5" cstate="print"/>
            <a:stretch>
              <a:fillRect/>
            </a:stretch>
          </a:blipFill>
        </p:spPr>
        <p:txBody>
          <a:bodyPr wrap="square" lIns="0" tIns="0" rIns="0" bIns="0" rtlCol="0">
            <a:spAutoFit/>
          </a:bodyPr>
          <a:lstStyle/>
          <a:p>
            <a:endParaRPr smtClean="0">
              <a:solidFill>
                <a:prstClr val="black"/>
              </a:solidFill>
            </a:endParaRPr>
          </a:p>
        </p:txBody>
      </p:sp>
      <p:sp>
        <p:nvSpPr>
          <p:cNvPr id="6" name="object 6"/>
          <p:cNvSpPr/>
          <p:nvPr/>
        </p:nvSpPr>
        <p:spPr>
          <a:xfrm>
            <a:off x="3044951" y="2118360"/>
            <a:ext cx="4200144" cy="1234439"/>
          </a:xfrm>
          <a:prstGeom prst="rect">
            <a:avLst/>
          </a:prstGeom>
          <a:blipFill>
            <a:blip r:embed="rId6" cstate="print"/>
            <a:stretch>
              <a:fillRect/>
            </a:stretch>
          </a:blipFill>
        </p:spPr>
        <p:txBody>
          <a:bodyPr wrap="square" lIns="0" tIns="0" rIns="0" bIns="0" rtlCol="0">
            <a:spAutoFit/>
          </a:bodyPr>
          <a:lstStyle/>
          <a:p>
            <a:endParaRPr smtClean="0">
              <a:solidFill>
                <a:prstClr val="black"/>
              </a:solidFill>
            </a:endParaRPr>
          </a:p>
        </p:txBody>
      </p:sp>
      <p:sp>
        <p:nvSpPr>
          <p:cNvPr id="7" name="object 7"/>
          <p:cNvSpPr/>
          <p:nvPr/>
        </p:nvSpPr>
        <p:spPr>
          <a:xfrm>
            <a:off x="4160520" y="3096767"/>
            <a:ext cx="2420112" cy="1234440"/>
          </a:xfrm>
          <a:prstGeom prst="rect">
            <a:avLst/>
          </a:prstGeom>
          <a:blipFill>
            <a:blip r:embed="rId7" cstate="print"/>
            <a:stretch>
              <a:fillRect/>
            </a:stretch>
          </a:blipFill>
        </p:spPr>
        <p:txBody>
          <a:bodyPr wrap="square" lIns="0" tIns="0" rIns="0" bIns="0" rtlCol="0">
            <a:spAutoFit/>
          </a:bodyPr>
          <a:lstStyle/>
          <a:p>
            <a:endParaRPr smtClean="0">
              <a:solidFill>
                <a:prstClr val="black"/>
              </a:solidFill>
            </a:endParaRPr>
          </a:p>
        </p:txBody>
      </p:sp>
      <p:sp>
        <p:nvSpPr>
          <p:cNvPr id="8" name="object 8"/>
          <p:cNvSpPr/>
          <p:nvPr/>
        </p:nvSpPr>
        <p:spPr>
          <a:xfrm>
            <a:off x="5849111" y="3096767"/>
            <a:ext cx="2289047" cy="1234440"/>
          </a:xfrm>
          <a:prstGeom prst="rect">
            <a:avLst/>
          </a:prstGeom>
          <a:blipFill>
            <a:blip r:embed="rId8" cstate="print"/>
            <a:stretch>
              <a:fillRect/>
            </a:stretch>
          </a:blipFill>
        </p:spPr>
        <p:txBody>
          <a:bodyPr wrap="square" lIns="0" tIns="0" rIns="0" bIns="0" rtlCol="0">
            <a:spAutoFit/>
          </a:bodyPr>
          <a:lstStyle/>
          <a:p>
            <a:endParaRPr smtClean="0">
              <a:solidFill>
                <a:prstClr val="black"/>
              </a:solidFill>
            </a:endParaRPr>
          </a:p>
        </p:txBody>
      </p:sp>
      <p:sp>
        <p:nvSpPr>
          <p:cNvPr id="9" name="object 9"/>
          <p:cNvSpPr/>
          <p:nvPr/>
        </p:nvSpPr>
        <p:spPr>
          <a:xfrm>
            <a:off x="6937247" y="5071871"/>
            <a:ext cx="2523744" cy="1234439"/>
          </a:xfrm>
          <a:prstGeom prst="rect">
            <a:avLst/>
          </a:prstGeom>
          <a:blipFill>
            <a:blip r:embed="rId9" cstate="print"/>
            <a:stretch>
              <a:fillRect/>
            </a:stretch>
          </a:blipFill>
        </p:spPr>
        <p:txBody>
          <a:bodyPr wrap="square" lIns="0" tIns="0" rIns="0" bIns="0" rtlCol="0">
            <a:spAutoFit/>
          </a:bodyPr>
          <a:lstStyle/>
          <a:p>
            <a:endParaRPr smtClean="0">
              <a:solidFill>
                <a:prstClr val="black"/>
              </a:solidFill>
            </a:endParaRPr>
          </a:p>
        </p:txBody>
      </p:sp>
      <p:sp>
        <p:nvSpPr>
          <p:cNvPr id="10" name="object 10"/>
          <p:cNvSpPr/>
          <p:nvPr/>
        </p:nvSpPr>
        <p:spPr>
          <a:xfrm>
            <a:off x="8872728" y="5071871"/>
            <a:ext cx="1752600" cy="1234439"/>
          </a:xfrm>
          <a:prstGeom prst="rect">
            <a:avLst/>
          </a:prstGeom>
          <a:blipFill>
            <a:blip r:embed="rId10" cstate="print"/>
            <a:stretch>
              <a:fillRect/>
            </a:stretch>
          </a:blipFill>
        </p:spPr>
        <p:txBody>
          <a:bodyPr wrap="square" lIns="0" tIns="0" rIns="0" bIns="0" rtlCol="0">
            <a:spAutoFit/>
          </a:bodyPr>
          <a:lstStyle/>
          <a:p>
            <a:endParaRPr smtClean="0">
              <a:solidFill>
                <a:prstClr val="black"/>
              </a:solidFill>
            </a:endParaRPr>
          </a:p>
        </p:txBody>
      </p:sp>
      <p:sp>
        <p:nvSpPr>
          <p:cNvPr id="11" name="object 11"/>
          <p:cNvSpPr txBox="1"/>
          <p:nvPr/>
        </p:nvSpPr>
        <p:spPr>
          <a:xfrm>
            <a:off x="917244" y="652526"/>
            <a:ext cx="9335135" cy="5266690"/>
          </a:xfrm>
          <a:prstGeom prst="rect">
            <a:avLst/>
          </a:prstGeom>
        </p:spPr>
        <p:txBody>
          <a:bodyPr vert="horz" wrap="square" lIns="0" tIns="0" rIns="0" bIns="0" rtlCol="0">
            <a:spAutoFit/>
          </a:bodyPr>
          <a:lstStyle/>
          <a:p>
            <a:pPr marL="12700"/>
            <a:r>
              <a:rPr sz="4400" b="1" spc="-245" dirty="0">
                <a:solidFill>
                  <a:prstClr val="black"/>
                </a:solidFill>
                <a:latin typeface="Tahoma"/>
                <a:cs typeface="Tahoma"/>
              </a:rPr>
              <a:t>M</a:t>
            </a:r>
            <a:r>
              <a:rPr sz="4400" b="1" spc="45" dirty="0">
                <a:solidFill>
                  <a:prstClr val="black"/>
                </a:solidFill>
                <a:latin typeface="Tahoma"/>
                <a:cs typeface="Tahoma"/>
              </a:rPr>
              <a:t>a</a:t>
            </a:r>
            <a:r>
              <a:rPr sz="4400" b="1" spc="-195" dirty="0">
                <a:solidFill>
                  <a:prstClr val="black"/>
                </a:solidFill>
                <a:latin typeface="Tahoma"/>
                <a:cs typeface="Tahoma"/>
              </a:rPr>
              <a:t>t</a:t>
            </a:r>
            <a:r>
              <a:rPr sz="4400" b="1" spc="-215" dirty="0">
                <a:solidFill>
                  <a:prstClr val="black"/>
                </a:solidFill>
                <a:latin typeface="Tahoma"/>
                <a:cs typeface="Tahoma"/>
              </a:rPr>
              <a:t>o</a:t>
            </a:r>
            <a:r>
              <a:rPr sz="4400" b="1" spc="-125" dirty="0">
                <a:solidFill>
                  <a:prstClr val="black"/>
                </a:solidFill>
                <a:latin typeface="Tahoma"/>
                <a:cs typeface="Tahoma"/>
              </a:rPr>
              <a:t>n</a:t>
            </a:r>
            <a:r>
              <a:rPr sz="4400" b="1" spc="-165" dirty="0">
                <a:solidFill>
                  <a:prstClr val="black"/>
                </a:solidFill>
                <a:latin typeface="Tahoma"/>
                <a:cs typeface="Tahoma"/>
              </a:rPr>
              <a:t>do</a:t>
            </a:r>
            <a:endParaRPr sz="4400">
              <a:solidFill>
                <a:prstClr val="black"/>
              </a:solidFill>
              <a:latin typeface="Tahoma"/>
              <a:cs typeface="Tahoma"/>
            </a:endParaRPr>
          </a:p>
          <a:p>
            <a:pPr marL="1029969">
              <a:spcBef>
                <a:spcPts val="955"/>
              </a:spcBef>
            </a:pPr>
            <a:r>
              <a:rPr sz="4400" b="1" spc="195" dirty="0">
                <a:solidFill>
                  <a:prstClr val="black"/>
                </a:solidFill>
                <a:latin typeface="Tahoma"/>
                <a:cs typeface="Tahoma"/>
              </a:rPr>
              <a:t>A</a:t>
            </a:r>
            <a:r>
              <a:rPr sz="4400" b="1" spc="40" dirty="0">
                <a:solidFill>
                  <a:prstClr val="black"/>
                </a:solidFill>
                <a:latin typeface="Tahoma"/>
                <a:cs typeface="Tahoma"/>
              </a:rPr>
              <a:t>k</a:t>
            </a:r>
            <a:r>
              <a:rPr sz="4400" b="1" spc="215" dirty="0">
                <a:solidFill>
                  <a:prstClr val="black"/>
                </a:solidFill>
                <a:latin typeface="Tahoma"/>
                <a:cs typeface="Tahoma"/>
              </a:rPr>
              <a:t>s</a:t>
            </a:r>
            <a:r>
              <a:rPr sz="4400" b="1" spc="50" dirty="0">
                <a:solidFill>
                  <a:prstClr val="black"/>
                </a:solidFill>
                <a:latin typeface="Tahoma"/>
                <a:cs typeface="Tahoma"/>
              </a:rPr>
              <a:t>a</a:t>
            </a:r>
            <a:r>
              <a:rPr sz="4400" b="1" spc="-204" dirty="0">
                <a:solidFill>
                  <a:prstClr val="black"/>
                </a:solidFill>
                <a:latin typeface="Tahoma"/>
                <a:cs typeface="Tahoma"/>
              </a:rPr>
              <a:t>n</a:t>
            </a:r>
            <a:r>
              <a:rPr sz="4400" b="1" spc="-105" dirty="0">
                <a:solidFill>
                  <a:prstClr val="black"/>
                </a:solidFill>
                <a:latin typeface="Tahoma"/>
                <a:cs typeface="Tahoma"/>
              </a:rPr>
              <a:t>t</a:t>
            </a:r>
            <a:r>
              <a:rPr sz="4400" b="1" spc="105" dirty="0">
                <a:solidFill>
                  <a:prstClr val="black"/>
                </a:solidFill>
                <a:latin typeface="Tahoma"/>
                <a:cs typeface="Tahoma"/>
              </a:rPr>
              <a:t>i</a:t>
            </a:r>
            <a:r>
              <a:rPr sz="4400" b="1" spc="-140" dirty="0">
                <a:solidFill>
                  <a:prstClr val="black"/>
                </a:solidFill>
                <a:latin typeface="Tahoma"/>
                <a:cs typeface="Tahoma"/>
              </a:rPr>
              <a:t> </a:t>
            </a:r>
            <a:r>
              <a:rPr sz="4400" b="1" spc="215" dirty="0">
                <a:solidFill>
                  <a:prstClr val="black"/>
                </a:solidFill>
                <a:latin typeface="Tahoma"/>
                <a:cs typeface="Tahoma"/>
              </a:rPr>
              <a:t>s</a:t>
            </a:r>
            <a:r>
              <a:rPr sz="4400" b="1" spc="50" dirty="0">
                <a:solidFill>
                  <a:prstClr val="black"/>
                </a:solidFill>
                <a:latin typeface="Tahoma"/>
                <a:cs typeface="Tahoma"/>
              </a:rPr>
              <a:t>a</a:t>
            </a:r>
            <a:r>
              <a:rPr sz="4400" b="1" spc="-120" dirty="0">
                <a:solidFill>
                  <a:prstClr val="black"/>
                </a:solidFill>
                <a:latin typeface="Tahoma"/>
                <a:cs typeface="Tahoma"/>
              </a:rPr>
              <a:t>n</a:t>
            </a:r>
            <a:r>
              <a:rPr sz="4400" b="1" spc="25" dirty="0">
                <a:solidFill>
                  <a:prstClr val="black"/>
                </a:solidFill>
                <a:latin typeface="Tahoma"/>
                <a:cs typeface="Tahoma"/>
              </a:rPr>
              <a:t>a</a:t>
            </a:r>
            <a:endParaRPr sz="4400">
              <a:solidFill>
                <a:prstClr val="black"/>
              </a:solidFill>
              <a:latin typeface="Tahoma"/>
              <a:cs typeface="Tahoma"/>
            </a:endParaRPr>
          </a:p>
          <a:p>
            <a:pPr marL="2475865">
              <a:spcBef>
                <a:spcPts val="1400"/>
              </a:spcBef>
            </a:pPr>
            <a:r>
              <a:rPr sz="4400" b="1" spc="25" dirty="0">
                <a:solidFill>
                  <a:prstClr val="black"/>
                </a:solidFill>
                <a:latin typeface="Tahoma"/>
                <a:cs typeface="Tahoma"/>
              </a:rPr>
              <a:t>K</a:t>
            </a:r>
            <a:r>
              <a:rPr sz="4400" b="1" dirty="0">
                <a:solidFill>
                  <a:prstClr val="black"/>
                </a:solidFill>
                <a:latin typeface="Tahoma"/>
                <a:cs typeface="Tahoma"/>
              </a:rPr>
              <a:t>w</a:t>
            </a:r>
            <a:r>
              <a:rPr sz="4400" b="1" spc="30" dirty="0">
                <a:solidFill>
                  <a:prstClr val="black"/>
                </a:solidFill>
                <a:latin typeface="Tahoma"/>
                <a:cs typeface="Tahoma"/>
              </a:rPr>
              <a:t>a</a:t>
            </a:r>
            <a:r>
              <a:rPr sz="4400" b="1" spc="210" dirty="0">
                <a:solidFill>
                  <a:prstClr val="black"/>
                </a:solidFill>
                <a:latin typeface="Tahoma"/>
                <a:cs typeface="Tahoma"/>
              </a:rPr>
              <a:t>s</a:t>
            </a:r>
            <a:r>
              <a:rPr sz="4400" b="1" spc="45" dirty="0">
                <a:solidFill>
                  <a:prstClr val="black"/>
                </a:solidFill>
                <a:latin typeface="Tahoma"/>
                <a:cs typeface="Tahoma"/>
              </a:rPr>
              <a:t>a</a:t>
            </a:r>
            <a:r>
              <a:rPr sz="4400" b="1" spc="-5" dirty="0">
                <a:solidFill>
                  <a:prstClr val="black"/>
                </a:solidFill>
                <a:latin typeface="Tahoma"/>
                <a:cs typeface="Tahoma"/>
              </a:rPr>
              <a:t>ki</a:t>
            </a:r>
            <a:r>
              <a:rPr sz="4400" b="1" spc="20" dirty="0">
                <a:solidFill>
                  <a:prstClr val="black"/>
                </a:solidFill>
                <a:latin typeface="Tahoma"/>
                <a:cs typeface="Tahoma"/>
              </a:rPr>
              <a:t>d</a:t>
            </a:r>
            <a:r>
              <a:rPr sz="4400" b="1" spc="85" dirty="0">
                <a:solidFill>
                  <a:prstClr val="black"/>
                </a:solidFill>
                <a:latin typeface="Tahoma"/>
                <a:cs typeface="Tahoma"/>
              </a:rPr>
              <a:t>ila</a:t>
            </a:r>
            <a:endParaRPr sz="4400">
              <a:solidFill>
                <a:prstClr val="black"/>
              </a:solidFill>
              <a:latin typeface="Tahoma"/>
              <a:cs typeface="Tahoma"/>
            </a:endParaRPr>
          </a:p>
          <a:p>
            <a:pPr marL="3589654">
              <a:spcBef>
                <a:spcPts val="2415"/>
              </a:spcBef>
            </a:pPr>
            <a:r>
              <a:rPr sz="4400" b="1" spc="-245" dirty="0">
                <a:solidFill>
                  <a:prstClr val="black"/>
                </a:solidFill>
                <a:latin typeface="Tahoma"/>
                <a:cs typeface="Tahoma"/>
              </a:rPr>
              <a:t>M</a:t>
            </a:r>
            <a:r>
              <a:rPr sz="4400" b="1" spc="-5" dirty="0">
                <a:solidFill>
                  <a:prstClr val="black"/>
                </a:solidFill>
                <a:latin typeface="Tahoma"/>
                <a:cs typeface="Tahoma"/>
              </a:rPr>
              <a:t>e</a:t>
            </a:r>
            <a:r>
              <a:rPr sz="4400" b="1" spc="-80" dirty="0">
                <a:solidFill>
                  <a:prstClr val="black"/>
                </a:solidFill>
                <a:latin typeface="Tahoma"/>
                <a:cs typeface="Tahoma"/>
              </a:rPr>
              <a:t>r</a:t>
            </a:r>
            <a:r>
              <a:rPr sz="4400" b="1" spc="125" dirty="0">
                <a:solidFill>
                  <a:prstClr val="black"/>
                </a:solidFill>
                <a:latin typeface="Tahoma"/>
                <a:cs typeface="Tahoma"/>
              </a:rPr>
              <a:t>ci</a:t>
            </a:r>
            <a:r>
              <a:rPr sz="4400" b="1" spc="-125" dirty="0">
                <a:solidFill>
                  <a:prstClr val="black"/>
                </a:solidFill>
                <a:latin typeface="Tahoma"/>
                <a:cs typeface="Tahoma"/>
              </a:rPr>
              <a:t> </a:t>
            </a:r>
            <a:r>
              <a:rPr sz="4400" b="1" spc="-280" dirty="0">
                <a:solidFill>
                  <a:prstClr val="black"/>
                </a:solidFill>
                <a:latin typeface="Tahoma"/>
                <a:cs typeface="Tahoma"/>
              </a:rPr>
              <a:t>m</a:t>
            </a:r>
            <a:r>
              <a:rPr sz="4400" b="1" spc="120" dirty="0">
                <a:solidFill>
                  <a:prstClr val="black"/>
                </a:solidFill>
                <a:latin typeface="Tahoma"/>
                <a:cs typeface="Tahoma"/>
              </a:rPr>
              <a:t>i</a:t>
            </a:r>
            <a:r>
              <a:rPr sz="4400" b="1" spc="-125" dirty="0">
                <a:solidFill>
                  <a:prstClr val="black"/>
                </a:solidFill>
                <a:latin typeface="Tahoma"/>
                <a:cs typeface="Tahoma"/>
              </a:rPr>
              <a:t>n</a:t>
            </a:r>
            <a:r>
              <a:rPr sz="4400" b="1" spc="-90" dirty="0">
                <a:solidFill>
                  <a:prstClr val="black"/>
                </a:solidFill>
                <a:latin typeface="Tahoma"/>
                <a:cs typeface="Tahoma"/>
              </a:rPr>
              <a:t>g</a:t>
            </a:r>
            <a:r>
              <a:rPr sz="4400" b="1" spc="105" dirty="0">
                <a:solidFill>
                  <a:prstClr val="black"/>
                </a:solidFill>
                <a:latin typeface="Tahoma"/>
                <a:cs typeface="Tahoma"/>
              </a:rPr>
              <a:t>i</a:t>
            </a:r>
            <a:endParaRPr sz="4400">
              <a:solidFill>
                <a:prstClr val="black"/>
              </a:solidFill>
              <a:latin typeface="Tahoma"/>
              <a:cs typeface="Tahoma"/>
            </a:endParaRPr>
          </a:p>
          <a:p>
            <a:pPr marL="4214495">
              <a:spcBef>
                <a:spcPts val="2705"/>
              </a:spcBef>
            </a:pPr>
            <a:r>
              <a:rPr sz="4400" b="1" spc="-245" dirty="0">
                <a:solidFill>
                  <a:prstClr val="black"/>
                </a:solidFill>
                <a:latin typeface="Tahoma"/>
                <a:cs typeface="Tahoma"/>
              </a:rPr>
              <a:t>M</a:t>
            </a:r>
            <a:r>
              <a:rPr sz="4400" b="1" spc="-5" dirty="0">
                <a:solidFill>
                  <a:prstClr val="black"/>
                </a:solidFill>
                <a:latin typeface="Tahoma"/>
                <a:cs typeface="Tahoma"/>
              </a:rPr>
              <a:t>e</a:t>
            </a:r>
            <a:r>
              <a:rPr sz="4400" b="1" spc="-80" dirty="0">
                <a:solidFill>
                  <a:prstClr val="black"/>
                </a:solidFill>
                <a:latin typeface="Tahoma"/>
                <a:cs typeface="Tahoma"/>
              </a:rPr>
              <a:t>r</a:t>
            </a:r>
            <a:r>
              <a:rPr sz="4400" b="1" spc="125" dirty="0">
                <a:solidFill>
                  <a:prstClr val="black"/>
                </a:solidFill>
                <a:latin typeface="Tahoma"/>
                <a:cs typeface="Tahoma"/>
              </a:rPr>
              <a:t>ci</a:t>
            </a:r>
            <a:r>
              <a:rPr sz="4400" b="1" spc="-140" dirty="0">
                <a:solidFill>
                  <a:prstClr val="black"/>
                </a:solidFill>
                <a:latin typeface="Tahoma"/>
                <a:cs typeface="Tahoma"/>
              </a:rPr>
              <a:t> </a:t>
            </a:r>
            <a:r>
              <a:rPr sz="4400" b="1" spc="-95" dirty="0">
                <a:solidFill>
                  <a:prstClr val="black"/>
                </a:solidFill>
                <a:latin typeface="Tahoma"/>
                <a:cs typeface="Tahoma"/>
              </a:rPr>
              <a:t>b</a:t>
            </a:r>
            <a:r>
              <a:rPr sz="4400" b="1" spc="-5" dirty="0">
                <a:solidFill>
                  <a:prstClr val="black"/>
                </a:solidFill>
                <a:latin typeface="Tahoma"/>
                <a:cs typeface="Tahoma"/>
              </a:rPr>
              <a:t>e</a:t>
            </a:r>
            <a:r>
              <a:rPr sz="4400" b="1" spc="45" dirty="0">
                <a:solidFill>
                  <a:prstClr val="black"/>
                </a:solidFill>
                <a:latin typeface="Tahoma"/>
                <a:cs typeface="Tahoma"/>
              </a:rPr>
              <a:t>a</a:t>
            </a:r>
            <a:r>
              <a:rPr sz="4400" b="1" spc="-35" dirty="0">
                <a:solidFill>
                  <a:prstClr val="black"/>
                </a:solidFill>
                <a:latin typeface="Tahoma"/>
                <a:cs typeface="Tahoma"/>
              </a:rPr>
              <a:t>uco</a:t>
            </a:r>
            <a:r>
              <a:rPr sz="4400" b="1" spc="-10" dirty="0">
                <a:solidFill>
                  <a:prstClr val="black"/>
                </a:solidFill>
                <a:latin typeface="Tahoma"/>
                <a:cs typeface="Tahoma"/>
              </a:rPr>
              <a:t>u</a:t>
            </a:r>
            <a:r>
              <a:rPr sz="4400" b="1" spc="-195" dirty="0">
                <a:solidFill>
                  <a:prstClr val="black"/>
                </a:solidFill>
                <a:latin typeface="Tahoma"/>
                <a:cs typeface="Tahoma"/>
              </a:rPr>
              <a:t>p</a:t>
            </a:r>
            <a:endParaRPr sz="4400">
              <a:solidFill>
                <a:prstClr val="black"/>
              </a:solidFill>
              <a:latin typeface="Tahoma"/>
              <a:cs typeface="Tahoma"/>
            </a:endParaRPr>
          </a:p>
          <a:p>
            <a:pPr marR="6350" algn="r">
              <a:spcBef>
                <a:spcPts val="2300"/>
              </a:spcBef>
            </a:pPr>
            <a:r>
              <a:rPr sz="4400" b="1" spc="459" dirty="0">
                <a:solidFill>
                  <a:prstClr val="black"/>
                </a:solidFill>
                <a:latin typeface="Tahoma"/>
                <a:cs typeface="Tahoma"/>
              </a:rPr>
              <a:t>T</a:t>
            </a:r>
            <a:r>
              <a:rPr sz="4400" b="1" spc="-45" dirty="0">
                <a:solidFill>
                  <a:prstClr val="black"/>
                </a:solidFill>
                <a:latin typeface="Tahoma"/>
                <a:cs typeface="Tahoma"/>
              </a:rPr>
              <a:t>h</a:t>
            </a:r>
            <a:r>
              <a:rPr sz="4400" b="1" spc="45" dirty="0">
                <a:solidFill>
                  <a:prstClr val="black"/>
                </a:solidFill>
                <a:latin typeface="Tahoma"/>
                <a:cs typeface="Tahoma"/>
              </a:rPr>
              <a:t>a</a:t>
            </a:r>
            <a:r>
              <a:rPr sz="4400" b="1" spc="-125" dirty="0">
                <a:solidFill>
                  <a:prstClr val="black"/>
                </a:solidFill>
                <a:latin typeface="Tahoma"/>
                <a:cs typeface="Tahoma"/>
              </a:rPr>
              <a:t>n</a:t>
            </a:r>
            <a:r>
              <a:rPr sz="4400" b="1" spc="25" dirty="0">
                <a:solidFill>
                  <a:prstClr val="black"/>
                </a:solidFill>
                <a:latin typeface="Tahoma"/>
                <a:cs typeface="Tahoma"/>
              </a:rPr>
              <a:t>k</a:t>
            </a:r>
            <a:r>
              <a:rPr sz="4400" b="1" spc="-125" dirty="0">
                <a:solidFill>
                  <a:prstClr val="black"/>
                </a:solidFill>
                <a:latin typeface="Tahoma"/>
                <a:cs typeface="Tahoma"/>
              </a:rPr>
              <a:t> </a:t>
            </a:r>
            <a:r>
              <a:rPr sz="4400" b="1" spc="155" dirty="0">
                <a:solidFill>
                  <a:prstClr val="black"/>
                </a:solidFill>
                <a:latin typeface="Tahoma"/>
                <a:cs typeface="Tahoma"/>
              </a:rPr>
              <a:t>y</a:t>
            </a:r>
            <a:r>
              <a:rPr sz="4400" b="1" spc="-210" dirty="0">
                <a:solidFill>
                  <a:prstClr val="black"/>
                </a:solidFill>
                <a:latin typeface="Tahoma"/>
                <a:cs typeface="Tahoma"/>
              </a:rPr>
              <a:t>o</a:t>
            </a:r>
            <a:r>
              <a:rPr sz="4400" b="1" spc="-30" dirty="0">
                <a:solidFill>
                  <a:prstClr val="black"/>
                </a:solidFill>
                <a:latin typeface="Tahoma"/>
                <a:cs typeface="Tahoma"/>
              </a:rPr>
              <a:t>u</a:t>
            </a:r>
            <a:endParaRPr sz="4400">
              <a:solidFill>
                <a:prstClr val="black"/>
              </a:solidFill>
              <a:latin typeface="Tahoma"/>
              <a:cs typeface="Tahoma"/>
            </a:endParaRPr>
          </a:p>
        </p:txBody>
      </p:sp>
      <p:sp>
        <p:nvSpPr>
          <p:cNvPr id="12" name="object 12"/>
          <p:cNvSpPr/>
          <p:nvPr/>
        </p:nvSpPr>
        <p:spPr>
          <a:xfrm>
            <a:off x="1127760" y="3563111"/>
            <a:ext cx="1914143" cy="2420112"/>
          </a:xfrm>
          <a:prstGeom prst="rect">
            <a:avLst/>
          </a:prstGeom>
          <a:blipFill>
            <a:blip r:embed="rId11" cstate="print"/>
            <a:stretch>
              <a:fillRect/>
            </a:stretch>
          </a:blipFill>
        </p:spPr>
        <p:txBody>
          <a:bodyPr wrap="square" lIns="0" tIns="0" rIns="0" bIns="0" rtlCol="0">
            <a:spAutoFit/>
          </a:bodyPr>
          <a:lstStyle/>
          <a:p>
            <a:endParaRPr smtClean="0">
              <a:solidFill>
                <a:prstClr val="black"/>
              </a:solidFill>
            </a:endParaRPr>
          </a:p>
        </p:txBody>
      </p:sp>
      <p:sp>
        <p:nvSpPr>
          <p:cNvPr id="13" name="object 13"/>
          <p:cNvSpPr/>
          <p:nvPr/>
        </p:nvSpPr>
        <p:spPr>
          <a:xfrm>
            <a:off x="9644867" y="1696318"/>
            <a:ext cx="530154" cy="596199"/>
          </a:xfrm>
          <a:prstGeom prst="rect">
            <a:avLst/>
          </a:prstGeom>
          <a:blipFill>
            <a:blip r:embed="rId12" cstate="print"/>
            <a:stretch>
              <a:fillRect/>
            </a:stretch>
          </a:blipFill>
        </p:spPr>
        <p:txBody>
          <a:bodyPr wrap="square" lIns="0" tIns="0" rIns="0" bIns="0" rtlCol="0">
            <a:spAutoFit/>
          </a:bodyPr>
          <a:lstStyle/>
          <a:p>
            <a:endParaRPr smtClean="0">
              <a:solidFill>
                <a:prstClr val="black"/>
              </a:solidFill>
            </a:endParaRPr>
          </a:p>
        </p:txBody>
      </p:sp>
      <p:sp>
        <p:nvSpPr>
          <p:cNvPr id="14" name="object 14"/>
          <p:cNvSpPr/>
          <p:nvPr/>
        </p:nvSpPr>
        <p:spPr>
          <a:xfrm>
            <a:off x="8550181" y="971054"/>
            <a:ext cx="1189320" cy="722566"/>
          </a:xfrm>
          <a:prstGeom prst="rect">
            <a:avLst/>
          </a:prstGeom>
          <a:blipFill>
            <a:blip r:embed="rId13" cstate="print"/>
            <a:stretch>
              <a:fillRect/>
            </a:stretch>
          </a:blipFill>
        </p:spPr>
        <p:txBody>
          <a:bodyPr wrap="square" lIns="0" tIns="0" rIns="0" bIns="0" rtlCol="0">
            <a:spAutoFit/>
          </a:bodyPr>
          <a:lstStyle/>
          <a:p>
            <a:endParaRPr smtClean="0">
              <a:solidFill>
                <a:prstClr val="black"/>
              </a:solidFill>
            </a:endParaRPr>
          </a:p>
        </p:txBody>
      </p:sp>
      <p:sp>
        <p:nvSpPr>
          <p:cNvPr id="15" name="object 15"/>
          <p:cNvSpPr/>
          <p:nvPr/>
        </p:nvSpPr>
        <p:spPr>
          <a:xfrm>
            <a:off x="8967216" y="1103375"/>
            <a:ext cx="999744" cy="1578864"/>
          </a:xfrm>
          <a:prstGeom prst="rect">
            <a:avLst/>
          </a:prstGeom>
          <a:blipFill>
            <a:blip r:embed="rId14" cstate="print"/>
            <a:stretch>
              <a:fillRect/>
            </a:stretch>
          </a:blipFill>
        </p:spPr>
        <p:txBody>
          <a:bodyPr wrap="square" lIns="0" tIns="0" rIns="0" bIns="0" rtlCol="0">
            <a:spAutoFit/>
          </a:bodyPr>
          <a:lstStyle/>
          <a:p>
            <a:endParaRPr smtClean="0">
              <a:solidFill>
                <a:prstClr val="black"/>
              </a:solidFill>
            </a:endParaRPr>
          </a:p>
        </p:txBody>
      </p:sp>
      <p:sp>
        <p:nvSpPr>
          <p:cNvPr id="16" name="object 16"/>
          <p:cNvSpPr/>
          <p:nvPr/>
        </p:nvSpPr>
        <p:spPr>
          <a:xfrm>
            <a:off x="8452637" y="1289811"/>
            <a:ext cx="1384249" cy="1595881"/>
          </a:xfrm>
          <a:prstGeom prst="rect">
            <a:avLst/>
          </a:prstGeom>
          <a:blipFill>
            <a:blip r:embed="rId15" cstate="print"/>
            <a:stretch>
              <a:fillRect/>
            </a:stretch>
          </a:blipFill>
        </p:spPr>
        <p:txBody>
          <a:bodyPr wrap="square" lIns="0" tIns="0" rIns="0" bIns="0" rtlCol="0">
            <a:spAutoFit/>
          </a:bodyPr>
          <a:lstStyle/>
          <a:p>
            <a:endParaRPr smtClean="0">
              <a:solidFill>
                <a:prstClr val="black"/>
              </a:solidFill>
            </a:endParaRPr>
          </a:p>
        </p:txBody>
      </p:sp>
      <p:sp>
        <p:nvSpPr>
          <p:cNvPr id="17" name="object 17"/>
          <p:cNvSpPr/>
          <p:nvPr/>
        </p:nvSpPr>
        <p:spPr>
          <a:xfrm>
            <a:off x="8833231" y="1369644"/>
            <a:ext cx="1044346" cy="1181163"/>
          </a:xfrm>
          <a:prstGeom prst="rect">
            <a:avLst/>
          </a:prstGeom>
          <a:blipFill>
            <a:blip r:embed="rId16" cstate="print"/>
            <a:stretch>
              <a:fillRect/>
            </a:stretch>
          </a:blipFill>
        </p:spPr>
        <p:txBody>
          <a:bodyPr wrap="square" lIns="0" tIns="0" rIns="0" bIns="0" rtlCol="0">
            <a:spAutoFit/>
          </a:bodyPr>
          <a:lstStyle/>
          <a:p>
            <a:endParaRPr smtClean="0">
              <a:solidFill>
                <a:prstClr val="black"/>
              </a:solidFill>
            </a:endParaRPr>
          </a:p>
        </p:txBody>
      </p:sp>
    </p:spTree>
    <p:extLst>
      <p:ext uri="{BB962C8B-B14F-4D97-AF65-F5344CB8AC3E}">
        <p14:creationId xmlns:p14="http://schemas.microsoft.com/office/powerpoint/2010/main" val="19943402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C65F6E"/>
              </a:clrFrom>
              <a:clrTo>
                <a:srgbClr val="C65F6E">
                  <a:alpha val="0"/>
                </a:srgbClr>
              </a:clrTo>
            </a:clrChange>
          </a:blip>
          <a:stretch>
            <a:fillRect/>
          </a:stretch>
        </p:blipFill>
        <p:spPr>
          <a:xfrm>
            <a:off x="8696239" y="-76200"/>
            <a:ext cx="3495761" cy="4783321"/>
          </a:xfrm>
          <a:prstGeom prst="rect">
            <a:avLst/>
          </a:prstGeom>
        </p:spPr>
      </p:pic>
      <p:sp>
        <p:nvSpPr>
          <p:cNvPr id="2" name="Title 1"/>
          <p:cNvSpPr>
            <a:spLocks noGrp="1"/>
          </p:cNvSpPr>
          <p:nvPr>
            <p:ph type="title"/>
          </p:nvPr>
        </p:nvSpPr>
        <p:spPr>
          <a:xfrm>
            <a:off x="6449627" y="585608"/>
            <a:ext cx="2743200" cy="1600200"/>
          </a:xfrm>
        </p:spPr>
        <p:txBody>
          <a:bodyPr>
            <a:noAutofit/>
          </a:bodyPr>
          <a:lstStyle/>
          <a:p>
            <a:r>
              <a:rPr lang="en-US" sz="6000" b="1" dirty="0" smtClean="0"/>
              <a:t>Armand</a:t>
            </a:r>
            <a:br>
              <a:rPr lang="en-US" sz="6000" b="1" dirty="0" smtClean="0"/>
            </a:br>
            <a:r>
              <a:rPr lang="en-US" sz="6000" b="1" dirty="0" smtClean="0"/>
              <a:t>Utshudi</a:t>
            </a:r>
            <a:endParaRPr lang="en-US" sz="6000" b="1" dirty="0"/>
          </a:p>
        </p:txBody>
      </p:sp>
      <p:sp>
        <p:nvSpPr>
          <p:cNvPr id="3" name="Content Placeholder 2"/>
          <p:cNvSpPr>
            <a:spLocks noGrp="1"/>
          </p:cNvSpPr>
          <p:nvPr>
            <p:ph idx="1"/>
          </p:nvPr>
        </p:nvSpPr>
        <p:spPr>
          <a:xfrm>
            <a:off x="29592" y="228600"/>
            <a:ext cx="6400800" cy="6629400"/>
          </a:xfrm>
        </p:spPr>
        <p:txBody>
          <a:bodyPr>
            <a:noAutofit/>
          </a:bodyPr>
          <a:lstStyle/>
          <a:p>
            <a:pPr marL="0" indent="0" algn="just">
              <a:lnSpc>
                <a:spcPts val="2600"/>
              </a:lnSpc>
              <a:spcBef>
                <a:spcPts val="600"/>
              </a:spcBef>
              <a:spcAft>
                <a:spcPts val="900"/>
              </a:spcAft>
              <a:buNone/>
            </a:pPr>
            <a:r>
              <a:rPr lang="en-US" sz="2400" b="1" i="1" spc="-40" dirty="0" smtClean="0"/>
              <a:t>My connections to SANRU span all five decades!</a:t>
            </a:r>
          </a:p>
          <a:p>
            <a:pPr marL="0" indent="0" algn="just">
              <a:lnSpc>
                <a:spcPts val="2600"/>
              </a:lnSpc>
              <a:spcBef>
                <a:spcPts val="600"/>
              </a:spcBef>
              <a:spcAft>
                <a:spcPts val="900"/>
              </a:spcAft>
              <a:buNone/>
            </a:pPr>
            <a:r>
              <a:rPr lang="en-US" sz="2400" b="1" i="1" spc="-40" dirty="0" smtClean="0"/>
              <a:t>I helped USAID </a:t>
            </a:r>
            <a:r>
              <a:rPr lang="en-US" sz="2400" b="1" i="1" spc="-40" dirty="0"/>
              <a:t>implement </a:t>
            </a:r>
            <a:r>
              <a:rPr lang="en-US" sz="2400" b="1" i="1" spc="-40" dirty="0" smtClean="0"/>
              <a:t>a pilot health zone project before SANRU. The </a:t>
            </a:r>
            <a:r>
              <a:rPr lang="en-US" sz="2400" b="1" i="1" spc="-40" dirty="0" err="1" smtClean="0"/>
              <a:t>Kongolo</a:t>
            </a:r>
            <a:r>
              <a:rPr lang="en-US" sz="2400" b="1" i="1" spc="-40" dirty="0" smtClean="0"/>
              <a:t> HZ was not a great success, and is one reason why Rick Thornton designed Basic Rural Health to be managed by ECC. </a:t>
            </a:r>
          </a:p>
          <a:p>
            <a:pPr marL="0" indent="0" algn="just">
              <a:lnSpc>
                <a:spcPts val="2600"/>
              </a:lnSpc>
              <a:spcBef>
                <a:spcPts val="600"/>
              </a:spcBef>
              <a:spcAft>
                <a:spcPts val="900"/>
              </a:spcAft>
              <a:buNone/>
            </a:pPr>
            <a:r>
              <a:rPr lang="en-US" sz="2400" b="1" i="1" spc="-40" dirty="0" smtClean="0"/>
              <a:t>I was the USAID SANRU </a:t>
            </a:r>
            <a:r>
              <a:rPr lang="en-US" sz="2400" b="1" i="1" spc="-40" dirty="0"/>
              <a:t>I </a:t>
            </a:r>
            <a:r>
              <a:rPr lang="en-US" sz="2400" b="1" i="1" spc="-40" dirty="0" smtClean="0"/>
              <a:t>program officer. After the “</a:t>
            </a:r>
            <a:r>
              <a:rPr lang="en-US" sz="2400" b="1" i="1" spc="-40" dirty="0" err="1" smtClean="0"/>
              <a:t>evenements</a:t>
            </a:r>
            <a:r>
              <a:rPr lang="en-US" sz="2400" b="1" i="1" spc="-40" dirty="0" smtClean="0"/>
              <a:t>” of 1991 I worked with USAID in Mozambique for several years, and then moved to the U.S. I’m now a U.S. citizen, and have my own NGO (CRADI.org). I’m also proud to have been a founding member of SANRU NGO!</a:t>
            </a:r>
          </a:p>
          <a:p>
            <a:pPr marL="0" indent="0" algn="just">
              <a:lnSpc>
                <a:spcPts val="2600"/>
              </a:lnSpc>
              <a:spcBef>
                <a:spcPts val="600"/>
              </a:spcBef>
              <a:spcAft>
                <a:spcPts val="900"/>
              </a:spcAft>
              <a:buNone/>
            </a:pPr>
            <a:r>
              <a:rPr lang="en-US" sz="2400" b="1" i="1" spc="-40" dirty="0" smtClean="0"/>
              <a:t>I’m missing the SANRU soiree because I’m in DRC for the final evaluation of USAID’s current </a:t>
            </a:r>
            <a:r>
              <a:rPr lang="en-US" sz="2400" b="1" i="1" spc="-40" dirty="0" err="1" smtClean="0"/>
              <a:t>Inte</a:t>
            </a:r>
            <a:r>
              <a:rPr lang="en-US" sz="2400" b="1" i="1" spc="-40" dirty="0" smtClean="0"/>
              <a:t>-grated Health Project in DRC. My best wishes for a healthy and prosperous future to all my old friends from USAID and SANRU. </a:t>
            </a:r>
          </a:p>
          <a:p>
            <a:pPr marL="0" indent="0" algn="just">
              <a:lnSpc>
                <a:spcPts val="2600"/>
              </a:lnSpc>
              <a:spcBef>
                <a:spcPts val="600"/>
              </a:spcBef>
              <a:spcAft>
                <a:spcPts val="900"/>
              </a:spcAft>
              <a:buNone/>
            </a:pPr>
            <a:r>
              <a:rPr lang="en-US" sz="2400" b="1" i="1" spc="-40" dirty="0" smtClean="0"/>
              <a:t>- Armand (on assignment in DR Congo)</a:t>
            </a:r>
            <a:endParaRPr lang="en-US" sz="2400" b="1" i="1" spc="-40" dirty="0"/>
          </a:p>
        </p:txBody>
      </p:sp>
      <p:pic>
        <p:nvPicPr>
          <p:cNvPr id="9" name="Picture 8"/>
          <p:cNvPicPr>
            <a:picLocks noChangeAspect="1"/>
          </p:cNvPicPr>
          <p:nvPr/>
        </p:nvPicPr>
        <p:blipFill>
          <a:blip r:embed="rId3"/>
          <a:stretch>
            <a:fillRect/>
          </a:stretch>
        </p:blipFill>
        <p:spPr>
          <a:xfrm>
            <a:off x="6553200" y="2672953"/>
            <a:ext cx="5638800" cy="4185048"/>
          </a:xfrm>
          <a:prstGeom prst="rect">
            <a:avLst/>
          </a:prstGeom>
        </p:spPr>
      </p:pic>
    </p:spTree>
    <p:extLst>
      <p:ext uri="{BB962C8B-B14F-4D97-AF65-F5344CB8AC3E}">
        <p14:creationId xmlns:p14="http://schemas.microsoft.com/office/powerpoint/2010/main" val="3012382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8801" y="361950"/>
            <a:ext cx="8534400" cy="6042054"/>
          </a:xfrm>
          <a:prstGeom prst="rect">
            <a:avLst/>
          </a:prstGeom>
          <a:solidFill>
            <a:schemeClr val="accent6">
              <a:lumMod val="20000"/>
              <a:lumOff val="80000"/>
            </a:schemeClr>
          </a:solidFill>
          <a:ln w="127000" cmpd="thickThin">
            <a:solidFill>
              <a:schemeClr val="tx1"/>
            </a:solidFill>
          </a:ln>
        </p:spPr>
      </p:pic>
      <p:sp>
        <p:nvSpPr>
          <p:cNvPr id="2" name="Title 1"/>
          <p:cNvSpPr>
            <a:spLocks noGrp="1"/>
          </p:cNvSpPr>
          <p:nvPr>
            <p:ph type="title"/>
          </p:nvPr>
        </p:nvSpPr>
        <p:spPr>
          <a:xfrm>
            <a:off x="2514602" y="6172200"/>
            <a:ext cx="7162799" cy="685800"/>
          </a:xfrm>
          <a:solidFill>
            <a:schemeClr val="bg1"/>
          </a:solidFill>
          <a:ln w="25400">
            <a:solidFill>
              <a:schemeClr val="tx1"/>
            </a:solidFill>
          </a:ln>
        </p:spPr>
        <p:txBody>
          <a:bodyPr>
            <a:noAutofit/>
          </a:bodyPr>
          <a:lstStyle/>
          <a:p>
            <a:pPr>
              <a:spcBef>
                <a:spcPts val="1200"/>
              </a:spcBef>
              <a:spcAft>
                <a:spcPts val="1200"/>
              </a:spcAft>
            </a:pPr>
            <a:r>
              <a:rPr lang="en-US" sz="4800" b="1" dirty="0"/>
              <a:t>Before 1981: </a:t>
            </a:r>
            <a:r>
              <a:rPr lang="en-US" sz="4800" b="1" i="1" dirty="0"/>
              <a:t>Pre-SANRU</a:t>
            </a:r>
          </a:p>
        </p:txBody>
      </p:sp>
    </p:spTree>
    <p:extLst>
      <p:ext uri="{BB962C8B-B14F-4D97-AF65-F5344CB8AC3E}">
        <p14:creationId xmlns:p14="http://schemas.microsoft.com/office/powerpoint/2010/main" val="2243057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5001" y="304801"/>
            <a:ext cx="8311775" cy="6003171"/>
          </a:xfrm>
          <a:prstGeom prst="rect">
            <a:avLst/>
          </a:prstGeom>
          <a:ln w="127000" cmpd="thickThin">
            <a:solidFill>
              <a:schemeClr val="tx1"/>
            </a:solidFill>
          </a:ln>
        </p:spPr>
      </p:pic>
      <p:sp>
        <p:nvSpPr>
          <p:cNvPr id="2" name="Title 1"/>
          <p:cNvSpPr>
            <a:spLocks noGrp="1"/>
          </p:cNvSpPr>
          <p:nvPr>
            <p:ph type="title"/>
          </p:nvPr>
        </p:nvSpPr>
        <p:spPr>
          <a:xfrm>
            <a:off x="2133600" y="6096000"/>
            <a:ext cx="7772400" cy="762000"/>
          </a:xfrm>
          <a:solidFill>
            <a:schemeClr val="bg1"/>
          </a:solidFill>
          <a:ln w="25400">
            <a:solidFill>
              <a:schemeClr val="tx1"/>
            </a:solidFill>
          </a:ln>
        </p:spPr>
        <p:txBody>
          <a:bodyPr>
            <a:noAutofit/>
          </a:bodyPr>
          <a:lstStyle/>
          <a:p>
            <a:pPr>
              <a:spcBef>
                <a:spcPts val="1200"/>
              </a:spcBef>
              <a:spcAft>
                <a:spcPts val="1200"/>
              </a:spcAft>
            </a:pPr>
            <a:r>
              <a:rPr lang="en-US" sz="4800" b="1" dirty="0" smtClean="0"/>
              <a:t>1991-2000:   </a:t>
            </a:r>
            <a:r>
              <a:rPr lang="en-US" sz="4800" b="1" i="1" dirty="0" smtClean="0"/>
              <a:t>SANRU Interlude</a:t>
            </a:r>
            <a:endParaRPr lang="en-US" sz="4800" b="1" i="1" dirty="0"/>
          </a:p>
        </p:txBody>
      </p:sp>
    </p:spTree>
    <p:extLst>
      <p:ext uri="{BB962C8B-B14F-4D97-AF65-F5344CB8AC3E}">
        <p14:creationId xmlns:p14="http://schemas.microsoft.com/office/powerpoint/2010/main" val="4127171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6858000" cy="1066800"/>
          </a:xfrm>
        </p:spPr>
        <p:txBody>
          <a:bodyPr>
            <a:normAutofit fontScale="90000"/>
          </a:bodyPr>
          <a:lstStyle/>
          <a:p>
            <a:r>
              <a:rPr lang="en-US" b="1" dirty="0" smtClean="0"/>
              <a:t>Dr. </a:t>
            </a:r>
            <a:r>
              <a:rPr lang="en-US" b="1" dirty="0" err="1" smtClean="0"/>
              <a:t>Nkuni</a:t>
            </a:r>
            <a:r>
              <a:rPr lang="en-US" b="1" dirty="0" smtClean="0"/>
              <a:t> and ECC-DOM</a:t>
            </a:r>
            <a:br>
              <a:rPr lang="en-US" b="1" dirty="0" smtClean="0"/>
            </a:br>
            <a:r>
              <a:rPr lang="en-US" sz="2700" b="1" dirty="0"/>
              <a:t>Projects implemented during the SANRU Interlude</a:t>
            </a:r>
            <a:r>
              <a:rPr lang="en-US" sz="2700" b="1" dirty="0" smtClean="0"/>
              <a:t>   </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61139" y="0"/>
            <a:ext cx="4407187" cy="6858000"/>
          </a:xfrm>
        </p:spPr>
      </p:pic>
      <p:graphicFrame>
        <p:nvGraphicFramePr>
          <p:cNvPr id="5" name="Content Placeholder 3"/>
          <p:cNvGraphicFramePr>
            <a:graphicFrameLocks/>
          </p:cNvGraphicFramePr>
          <p:nvPr>
            <p:extLst/>
          </p:nvPr>
        </p:nvGraphicFramePr>
        <p:xfrm>
          <a:off x="228600" y="1676400"/>
          <a:ext cx="7435788" cy="4663440"/>
        </p:xfrm>
        <a:graphic>
          <a:graphicData uri="http://schemas.openxmlformats.org/drawingml/2006/table">
            <a:tbl>
              <a:tblPr firstRow="1" firstCol="1" bandRow="1">
                <a:tableStyleId>{5C22544A-7EE6-4342-B048-85BDC9FD1C3A}</a:tableStyleId>
              </a:tblPr>
              <a:tblGrid>
                <a:gridCol w="2711388"/>
                <a:gridCol w="1143000"/>
                <a:gridCol w="1567730"/>
                <a:gridCol w="1480270"/>
                <a:gridCol w="533400"/>
              </a:tblGrid>
              <a:tr h="457200">
                <a:tc>
                  <a:txBody>
                    <a:bodyPr/>
                    <a:lstStyle/>
                    <a:p>
                      <a:pPr marL="0" marR="0" algn="ctr">
                        <a:lnSpc>
                          <a:spcPct val="115000"/>
                        </a:lnSpc>
                        <a:spcBef>
                          <a:spcPts val="0"/>
                        </a:spcBef>
                        <a:spcAft>
                          <a:spcPts val="0"/>
                        </a:spcAft>
                      </a:pPr>
                      <a:r>
                        <a:rPr lang="fr-FR" sz="2000" dirty="0">
                          <a:effectLst/>
                        </a:rPr>
                        <a:t>Projet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fr-FR" sz="2000" dirty="0">
                          <a:effectLst/>
                        </a:rPr>
                        <a:t>Dates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fr-FR" sz="2000" dirty="0" err="1">
                          <a:effectLst/>
                        </a:rPr>
                        <a:t>Funding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fr-FR" sz="2000">
                          <a:effectLst/>
                        </a:rPr>
                        <a:t>Budget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85000"/>
                        </a:lnSpc>
                        <a:spcBef>
                          <a:spcPts val="0"/>
                        </a:spcBef>
                        <a:spcAft>
                          <a:spcPts val="0"/>
                        </a:spcAft>
                      </a:pPr>
                      <a:r>
                        <a:rPr lang="fr-FR" sz="2000" dirty="0" err="1" smtClean="0">
                          <a:effectLst/>
                        </a:rPr>
                        <a:t>HZs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2723">
                <a:tc>
                  <a:txBody>
                    <a:bodyPr/>
                    <a:lstStyle/>
                    <a:p>
                      <a:pPr marL="0" marR="0">
                        <a:lnSpc>
                          <a:spcPct val="115000"/>
                        </a:lnSpc>
                        <a:spcBef>
                          <a:spcPts val="0"/>
                        </a:spcBef>
                        <a:spcAft>
                          <a:spcPts val="0"/>
                        </a:spcAft>
                      </a:pPr>
                      <a:r>
                        <a:rPr lang="fr-FR" sz="2000">
                          <a:effectLst/>
                        </a:rPr>
                        <a:t>MAP International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1981-91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MAP</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$1,200,000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a:effectLst/>
                        </a:rPr>
                        <a:t>PASS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1992-94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World Bank</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$ 450,300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a:effectLst/>
                        </a:rPr>
                        <a:t>ZCAT  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1993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WCC</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$124,000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a:effectLst/>
                        </a:rPr>
                        <a:t>ZUAC 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1994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World Bank</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$230,000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en-US" sz="2000" dirty="0">
                          <a:effectLst/>
                        </a:rPr>
                        <a:t>MBF &amp;CRS Essen. Meds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rPr>
                        <a:t>1994-95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spc="-50" baseline="0" dirty="0">
                          <a:effectLst/>
                        </a:rPr>
                        <a:t>OFDA</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$2,310,000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rPr>
                        <a:t>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en-US" sz="2000">
                          <a:effectLst/>
                        </a:rPr>
                        <a:t>PATS  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rPr>
                        <a:t>1995-97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spc="-50" baseline="0" dirty="0">
                          <a:effectLst/>
                        </a:rPr>
                        <a:t>EU</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dirty="0">
                          <a:effectLst/>
                        </a:rPr>
                        <a:t>$1,320,000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en-US" sz="2000">
                          <a:effectLst/>
                        </a:rPr>
                        <a:t>Ebola Outbreak Coord.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rPr>
                        <a:t>1996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spc="-50" baseline="0" dirty="0">
                          <a:effectLst/>
                        </a:rPr>
                        <a:t>US  </a:t>
                      </a:r>
                      <a:r>
                        <a:rPr lang="en-US" sz="2000" spc="-50" baseline="0" dirty="0" err="1">
                          <a:effectLst/>
                        </a:rPr>
                        <a:t>Gov</a:t>
                      </a:r>
                      <a:r>
                        <a:rPr lang="en-US" sz="2000" spc="-50" baseline="0" dirty="0">
                          <a:effectLst/>
                        </a:rPr>
                        <a:t>’</a:t>
                      </a:r>
                      <a:r>
                        <a:rPr lang="fr-FR" sz="2000" spc="-50" baseline="0" dirty="0">
                          <a:effectLst/>
                        </a:rPr>
                        <a:t>t</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$1,500,000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a:effectLst/>
                        </a:rPr>
                        <a:t>Residence 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1997-01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EZE</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$870,000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a:effectLst/>
                        </a:rPr>
                        <a:t>Family Planning Project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a:effectLst/>
                        </a:rPr>
                        <a:t> 1996-98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WB &amp; PC(USA)</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$ 170,000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dirty="0">
                          <a:effectLst/>
                        </a:rPr>
                        <a:t>Solidarité Protestante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1997-02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err="1">
                          <a:effectLst/>
                        </a:rPr>
                        <a:t>Belgium</a:t>
                      </a:r>
                      <a:r>
                        <a:rPr lang="fr-FR" sz="2000" spc="-50" baseline="0" dirty="0">
                          <a:effectLst/>
                        </a:rPr>
                        <a:t> </a:t>
                      </a:r>
                      <a:r>
                        <a:rPr lang="fr-FR" sz="2000" spc="-50" baseline="0" dirty="0" err="1">
                          <a:effectLst/>
                        </a:rPr>
                        <a:t>Gov’t</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$4,071,000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a:txBody>
                    <a:bodyPr/>
                    <a:lstStyle/>
                    <a:p>
                      <a:pPr marL="0" marR="0">
                        <a:lnSpc>
                          <a:spcPct val="115000"/>
                        </a:lnSpc>
                        <a:spcBef>
                          <a:spcPts val="0"/>
                        </a:spcBef>
                        <a:spcAft>
                          <a:spcPts val="0"/>
                        </a:spcAft>
                      </a:pPr>
                      <a:r>
                        <a:rPr lang="fr-FR" sz="2000" dirty="0">
                          <a:effectLst/>
                        </a:rPr>
                        <a:t>Pats II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1998-01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spc="-50" baseline="0" dirty="0">
                          <a:effectLst/>
                        </a:rPr>
                        <a:t>EU</a:t>
                      </a:r>
                      <a:endParaRPr lang="en-US" sz="1600" spc="-5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fr-FR" sz="2000" dirty="0">
                          <a:effectLst/>
                        </a:rPr>
                        <a:t>$ 730,000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fr-FR"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12723">
                <a:tc gridSpan="3">
                  <a:txBody>
                    <a:bodyPr/>
                    <a:lstStyle/>
                    <a:p>
                      <a:pPr marL="0" marR="0" algn="r">
                        <a:lnSpc>
                          <a:spcPct val="115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TOTAL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$12,975,300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836248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725304" y="1407532"/>
            <a:ext cx="4501156" cy="5327251"/>
          </a:xfrm>
          <a:prstGeom prst="rect">
            <a:avLst/>
          </a:prstGeom>
          <a:ln w="63500" cmpd="thickThin">
            <a:solidFill>
              <a:schemeClr val="tx1"/>
            </a:solidFill>
          </a:ln>
        </p:spPr>
      </p:pic>
      <p:sp>
        <p:nvSpPr>
          <p:cNvPr id="2" name="Title 1"/>
          <p:cNvSpPr>
            <a:spLocks noGrp="1"/>
          </p:cNvSpPr>
          <p:nvPr>
            <p:ph type="title"/>
          </p:nvPr>
        </p:nvSpPr>
        <p:spPr>
          <a:xfrm>
            <a:off x="609600" y="274638"/>
            <a:ext cx="10972800" cy="868362"/>
          </a:xfrm>
        </p:spPr>
        <p:txBody>
          <a:bodyPr>
            <a:normAutofit fontScale="90000"/>
          </a:bodyPr>
          <a:lstStyle/>
          <a:p>
            <a:r>
              <a:rPr lang="en-US" b="1" dirty="0" smtClean="0"/>
              <a:t>Lunch with Paul &amp; Frank at CCIH 1994</a:t>
            </a:r>
            <a:br>
              <a:rPr lang="en-US" b="1" dirty="0" smtClean="0"/>
            </a:br>
            <a:r>
              <a:rPr lang="en-US" sz="3600" i="1" dirty="0" smtClean="0"/>
              <a:t>An early glimpse of a potential partnership with ECC</a:t>
            </a:r>
            <a:endParaRPr lang="en-US" sz="3600" i="1" dirty="0"/>
          </a:p>
        </p:txBody>
      </p:sp>
      <p:sp>
        <p:nvSpPr>
          <p:cNvPr id="9" name="TextBox 8"/>
          <p:cNvSpPr txBox="1"/>
          <p:nvPr/>
        </p:nvSpPr>
        <p:spPr>
          <a:xfrm>
            <a:off x="3733800" y="5867400"/>
            <a:ext cx="4501156" cy="861774"/>
          </a:xfrm>
          <a:prstGeom prst="rect">
            <a:avLst/>
          </a:prstGeom>
          <a:solidFill>
            <a:schemeClr val="accent6">
              <a:lumMod val="20000"/>
              <a:lumOff val="80000"/>
            </a:schemeClr>
          </a:solidFill>
          <a:ln w="25400">
            <a:solidFill>
              <a:schemeClr val="tx1"/>
            </a:solidFill>
          </a:ln>
        </p:spPr>
        <p:txBody>
          <a:bodyPr wrap="square" rtlCol="0">
            <a:spAutoFit/>
          </a:bodyPr>
          <a:lstStyle/>
          <a:p>
            <a:pPr algn="just">
              <a:lnSpc>
                <a:spcPts val="2000"/>
              </a:lnSpc>
            </a:pPr>
            <a:r>
              <a:rPr lang="en-US" sz="2000" b="1" i="1" dirty="0" smtClean="0">
                <a:solidFill>
                  <a:prstClr val="black"/>
                </a:solidFill>
              </a:rPr>
              <a:t>The successful partnership between ECC and IMA for SANRU began during a CCIH conference. Thanks CCIH</a:t>
            </a:r>
            <a:r>
              <a:rPr lang="en-US" sz="2000" b="1" i="1" dirty="0">
                <a:solidFill>
                  <a:prstClr val="black"/>
                </a:solidFill>
              </a:rPr>
              <a:t>!</a:t>
            </a:r>
          </a:p>
        </p:txBody>
      </p:sp>
      <p:sp>
        <p:nvSpPr>
          <p:cNvPr id="10" name="Content Placeholder 9"/>
          <p:cNvSpPr>
            <a:spLocks noGrp="1"/>
          </p:cNvSpPr>
          <p:nvPr>
            <p:ph idx="1"/>
          </p:nvPr>
        </p:nvSpPr>
        <p:spPr>
          <a:xfrm>
            <a:off x="609600" y="1600201"/>
            <a:ext cx="6400800" cy="4525963"/>
          </a:xfrm>
        </p:spPr>
        <p:txBody>
          <a:bodyPr/>
          <a:lstStyle/>
          <a:p>
            <a:endParaRPr lang="en-US" dirty="0"/>
          </a:p>
        </p:txBody>
      </p:sp>
    </p:spTree>
    <p:extLst>
      <p:ext uri="{BB962C8B-B14F-4D97-AF65-F5344CB8AC3E}">
        <p14:creationId xmlns:p14="http://schemas.microsoft.com/office/powerpoint/2010/main" val="2592988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40" y="153492"/>
            <a:ext cx="5181600" cy="2133600"/>
          </a:xfrm>
        </p:spPr>
        <p:txBody>
          <a:bodyPr>
            <a:normAutofit fontScale="90000"/>
          </a:bodyPr>
          <a:lstStyle/>
          <a:p>
            <a:r>
              <a:rPr lang="en-US" b="1" dirty="0" smtClean="0"/>
              <a:t>The Congo Crisis</a:t>
            </a:r>
            <a:br>
              <a:rPr lang="en-US" b="1" dirty="0" smtClean="0"/>
            </a:br>
            <a:r>
              <a:rPr lang="en-US" sz="2200" dirty="0" smtClean="0"/>
              <a:t>For most of the 1990s much of Congo was occupied by various rebel groups seeking control of resources like </a:t>
            </a:r>
            <a:r>
              <a:rPr lang="en-US" sz="2200" dirty="0" err="1" smtClean="0"/>
              <a:t>Coltan</a:t>
            </a:r>
            <a:r>
              <a:rPr lang="en-US" sz="2200" dirty="0" smtClean="0"/>
              <a:t>. Yet health zones continued to function and SANRU survived.</a:t>
            </a:r>
            <a:endParaRPr lang="en-US" sz="2200" dirty="0"/>
          </a:p>
        </p:txBody>
      </p:sp>
      <p:pic>
        <p:nvPicPr>
          <p:cNvPr id="4" name="Content Placeholder 3"/>
          <p:cNvPicPr>
            <a:picLocks noGrp="1" noChangeAspect="1"/>
          </p:cNvPicPr>
          <p:nvPr>
            <p:ph idx="1"/>
          </p:nvPr>
        </p:nvPicPr>
        <p:blipFill>
          <a:blip r:embed="rId2" cstate="print">
            <a:clrChange>
              <a:clrFrom>
                <a:srgbClr val="C6FFC6"/>
              </a:clrFrom>
              <a:clrTo>
                <a:srgbClr val="C6FFC6">
                  <a:alpha val="0"/>
                </a:srgbClr>
              </a:clrTo>
            </a:clrChange>
            <a:extLst>
              <a:ext uri="{28A0092B-C50C-407E-A947-70E740481C1C}">
                <a14:useLocalDpi xmlns:a14="http://schemas.microsoft.com/office/drawing/2010/main" val="0"/>
              </a:ext>
            </a:extLst>
          </a:blip>
          <a:stretch>
            <a:fillRect/>
          </a:stretch>
        </p:blipFill>
        <p:spPr>
          <a:xfrm>
            <a:off x="5029200" y="249315"/>
            <a:ext cx="7054637" cy="6629400"/>
          </a:xfrm>
        </p:spPr>
      </p:pic>
      <p:pic>
        <p:nvPicPr>
          <p:cNvPr id="7" name="Picture 6"/>
          <p:cNvPicPr>
            <a:picLocks noChangeAspect="1"/>
          </p:cNvPicPr>
          <p:nvPr/>
        </p:nvPicPr>
        <p:blipFill>
          <a:blip r:embed="rId3">
            <a:clrChange>
              <a:clrFrom>
                <a:srgbClr val="EDEDED"/>
              </a:clrFrom>
              <a:clrTo>
                <a:srgbClr val="EDEDED">
                  <a:alpha val="0"/>
                </a:srgbClr>
              </a:clrTo>
            </a:clrChange>
          </a:blip>
          <a:stretch>
            <a:fillRect/>
          </a:stretch>
        </p:blipFill>
        <p:spPr>
          <a:xfrm>
            <a:off x="5029200" y="4876800"/>
            <a:ext cx="2328081" cy="1779397"/>
          </a:xfrm>
          <a:prstGeom prst="rect">
            <a:avLst/>
          </a:prstGeom>
        </p:spPr>
      </p:pic>
      <p:pic>
        <p:nvPicPr>
          <p:cNvPr id="11" name="Picture 10"/>
          <p:cNvPicPr>
            <a:picLocks noChangeAspect="1"/>
          </p:cNvPicPr>
          <p:nvPr/>
        </p:nvPicPr>
        <p:blipFill>
          <a:blip r:embed="rId4"/>
          <a:stretch>
            <a:fillRect/>
          </a:stretch>
        </p:blipFill>
        <p:spPr>
          <a:xfrm>
            <a:off x="5444836" y="295306"/>
            <a:ext cx="1760221" cy="1960733"/>
          </a:xfrm>
          <a:prstGeom prst="rect">
            <a:avLst/>
          </a:prstGeom>
        </p:spPr>
      </p:pic>
      <p:pic>
        <p:nvPicPr>
          <p:cNvPr id="12" name="Picture 11"/>
          <p:cNvPicPr>
            <a:picLocks noChangeAspect="1"/>
          </p:cNvPicPr>
          <p:nvPr/>
        </p:nvPicPr>
        <p:blipFill>
          <a:blip r:embed="rId5"/>
          <a:stretch>
            <a:fillRect/>
          </a:stretch>
        </p:blipFill>
        <p:spPr>
          <a:xfrm>
            <a:off x="558992" y="2435884"/>
            <a:ext cx="4139816" cy="4182583"/>
          </a:xfrm>
          <a:prstGeom prst="rect">
            <a:avLst/>
          </a:prstGeom>
          <a:ln>
            <a:solidFill>
              <a:schemeClr val="tx1"/>
            </a:solidFill>
          </a:ln>
        </p:spPr>
      </p:pic>
      <p:sp>
        <p:nvSpPr>
          <p:cNvPr id="13" name="TextBox 12"/>
          <p:cNvSpPr txBox="1"/>
          <p:nvPr/>
        </p:nvSpPr>
        <p:spPr>
          <a:xfrm>
            <a:off x="2346547" y="2879641"/>
            <a:ext cx="1149674" cy="261610"/>
          </a:xfrm>
          <a:prstGeom prst="rect">
            <a:avLst/>
          </a:prstGeom>
          <a:noFill/>
        </p:spPr>
        <p:txBody>
          <a:bodyPr wrap="none" rtlCol="0">
            <a:spAutoFit/>
          </a:bodyPr>
          <a:lstStyle/>
          <a:p>
            <a:r>
              <a:rPr lang="en-US" sz="1100" b="1" dirty="0" smtClean="0">
                <a:solidFill>
                  <a:srgbClr val="C00000"/>
                </a:solidFill>
              </a:rPr>
              <a:t>Rebel controlled</a:t>
            </a:r>
            <a:endParaRPr lang="en-US" sz="1100" b="1" dirty="0">
              <a:solidFill>
                <a:srgbClr val="C00000"/>
              </a:solidFill>
            </a:endParaRPr>
          </a:p>
        </p:txBody>
      </p:sp>
      <p:sp>
        <p:nvSpPr>
          <p:cNvPr id="14" name="TextBox 13"/>
          <p:cNvSpPr txBox="1"/>
          <p:nvPr/>
        </p:nvSpPr>
        <p:spPr>
          <a:xfrm>
            <a:off x="2477912" y="3673484"/>
            <a:ext cx="990600" cy="430887"/>
          </a:xfrm>
          <a:prstGeom prst="rect">
            <a:avLst/>
          </a:prstGeom>
          <a:noFill/>
        </p:spPr>
        <p:txBody>
          <a:bodyPr wrap="square" rtlCol="0">
            <a:spAutoFit/>
          </a:bodyPr>
          <a:lstStyle/>
          <a:p>
            <a:pPr algn="ctr"/>
            <a:r>
              <a:rPr lang="en-US" sz="1100" b="1" dirty="0" smtClean="0">
                <a:solidFill>
                  <a:srgbClr val="C00000"/>
                </a:solidFill>
              </a:rPr>
              <a:t>Rebel controlled</a:t>
            </a:r>
            <a:endParaRPr lang="en-US" sz="1100" b="1" dirty="0">
              <a:solidFill>
                <a:srgbClr val="C00000"/>
              </a:solidFill>
            </a:endParaRPr>
          </a:p>
        </p:txBody>
      </p:sp>
      <p:sp>
        <p:nvSpPr>
          <p:cNvPr id="15" name="TextBox 14"/>
          <p:cNvSpPr txBox="1"/>
          <p:nvPr/>
        </p:nvSpPr>
        <p:spPr>
          <a:xfrm>
            <a:off x="3637355" y="2834044"/>
            <a:ext cx="990600" cy="430887"/>
          </a:xfrm>
          <a:prstGeom prst="rect">
            <a:avLst/>
          </a:prstGeom>
          <a:noFill/>
        </p:spPr>
        <p:txBody>
          <a:bodyPr wrap="square" rtlCol="0">
            <a:spAutoFit/>
          </a:bodyPr>
          <a:lstStyle/>
          <a:p>
            <a:pPr algn="ctr"/>
            <a:r>
              <a:rPr lang="en-US" sz="1100" b="1" dirty="0" smtClean="0">
                <a:solidFill>
                  <a:srgbClr val="C00000"/>
                </a:solidFill>
              </a:rPr>
              <a:t>Rebel controlled</a:t>
            </a:r>
            <a:endParaRPr lang="en-US" sz="1100" b="1" dirty="0">
              <a:solidFill>
                <a:srgbClr val="C00000"/>
              </a:solidFill>
            </a:endParaRPr>
          </a:p>
        </p:txBody>
      </p:sp>
      <p:sp>
        <p:nvSpPr>
          <p:cNvPr id="16" name="TextBox 15"/>
          <p:cNvSpPr txBox="1"/>
          <p:nvPr/>
        </p:nvSpPr>
        <p:spPr>
          <a:xfrm>
            <a:off x="1400974" y="4800600"/>
            <a:ext cx="990600" cy="430887"/>
          </a:xfrm>
          <a:prstGeom prst="rect">
            <a:avLst/>
          </a:prstGeom>
          <a:noFill/>
        </p:spPr>
        <p:txBody>
          <a:bodyPr wrap="square" rtlCol="0">
            <a:spAutoFit/>
          </a:bodyPr>
          <a:lstStyle/>
          <a:p>
            <a:pPr algn="ctr"/>
            <a:r>
              <a:rPr lang="en-US" sz="1050" b="1" dirty="0" smtClean="0">
                <a:solidFill>
                  <a:srgbClr val="C00000"/>
                </a:solidFill>
              </a:rPr>
              <a:t>Government controlled</a:t>
            </a:r>
            <a:endParaRPr lang="en-US" sz="1050" b="1" dirty="0">
              <a:solidFill>
                <a:srgbClr val="C00000"/>
              </a:solidFill>
            </a:endParaRPr>
          </a:p>
        </p:txBody>
      </p:sp>
    </p:spTree>
    <p:extLst>
      <p:ext uri="{BB962C8B-B14F-4D97-AF65-F5344CB8AC3E}">
        <p14:creationId xmlns:p14="http://schemas.microsoft.com/office/powerpoint/2010/main" val="15367264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144000" y="1052532"/>
            <a:ext cx="3062365" cy="5760720"/>
          </a:xfrm>
          <a:prstGeom prst="rect">
            <a:avLst/>
          </a:prstGeom>
        </p:spPr>
      </p:pic>
      <p:pic>
        <p:nvPicPr>
          <p:cNvPr id="3" name="Picture 2"/>
          <p:cNvPicPr>
            <a:picLocks noChangeAspect="1"/>
          </p:cNvPicPr>
          <p:nvPr/>
        </p:nvPicPr>
        <p:blipFill rotWithShape="1">
          <a:blip r:embed="rId3"/>
          <a:stretch/>
        </p:blipFill>
        <p:spPr>
          <a:xfrm>
            <a:off x="3776574" y="3284975"/>
            <a:ext cx="5943600" cy="3573025"/>
          </a:xfrm>
          <a:prstGeom prst="rect">
            <a:avLst/>
          </a:prstGeom>
        </p:spPr>
      </p:pic>
      <p:sp>
        <p:nvSpPr>
          <p:cNvPr id="2" name="Title 1"/>
          <p:cNvSpPr>
            <a:spLocks noGrp="1"/>
          </p:cNvSpPr>
          <p:nvPr>
            <p:ph type="title"/>
          </p:nvPr>
        </p:nvSpPr>
        <p:spPr>
          <a:xfrm>
            <a:off x="2133600" y="86281"/>
            <a:ext cx="8153400" cy="792162"/>
          </a:xfrm>
        </p:spPr>
        <p:txBody>
          <a:bodyPr/>
          <a:lstStyle/>
          <a:p>
            <a:r>
              <a:rPr lang="en-US" b="1" dirty="0" smtClean="0"/>
              <a:t>The Return of USAID in 2000</a:t>
            </a:r>
            <a:endParaRPr lang="en-US" b="1" dirty="0"/>
          </a:p>
        </p:txBody>
      </p:sp>
      <p:pic>
        <p:nvPicPr>
          <p:cNvPr id="4" name="Picture 3"/>
          <p:cNvPicPr>
            <a:picLocks noChangeAspect="1"/>
          </p:cNvPicPr>
          <p:nvPr/>
        </p:nvPicPr>
        <p:blipFill>
          <a:blip r:embed="rId4"/>
          <a:stretch>
            <a:fillRect/>
          </a:stretch>
        </p:blipFill>
        <p:spPr>
          <a:xfrm>
            <a:off x="152400" y="1049061"/>
            <a:ext cx="4267200" cy="5764191"/>
          </a:xfrm>
          <a:prstGeom prst="rect">
            <a:avLst/>
          </a:prstGeom>
        </p:spPr>
      </p:pic>
      <p:sp>
        <p:nvSpPr>
          <p:cNvPr id="8" name="TextBox 7"/>
          <p:cNvSpPr txBox="1"/>
          <p:nvPr/>
        </p:nvSpPr>
        <p:spPr>
          <a:xfrm>
            <a:off x="4526973" y="1481544"/>
            <a:ext cx="4495799" cy="1200329"/>
          </a:xfrm>
          <a:prstGeom prst="rect">
            <a:avLst/>
          </a:prstGeom>
          <a:noFill/>
        </p:spPr>
        <p:txBody>
          <a:bodyPr wrap="square" rtlCol="0">
            <a:spAutoFit/>
          </a:bodyPr>
          <a:lstStyle/>
          <a:p>
            <a:pPr algn="just"/>
            <a:r>
              <a:rPr lang="en-US" sz="2400" b="1" spc="-30" dirty="0" smtClean="0">
                <a:solidFill>
                  <a:prstClr val="black"/>
                </a:solidFill>
              </a:rPr>
              <a:t>The re-opening of USAID by Ron Harvey provided an opportunity to for the possible revival of SANRU.</a:t>
            </a:r>
            <a:endParaRPr lang="en-US" sz="2400" b="1" spc="-30" dirty="0">
              <a:solidFill>
                <a:prstClr val="black"/>
              </a:solidFill>
            </a:endParaRPr>
          </a:p>
        </p:txBody>
      </p:sp>
      <p:sp>
        <p:nvSpPr>
          <p:cNvPr id="9" name="TextBox 8"/>
          <p:cNvSpPr txBox="1"/>
          <p:nvPr/>
        </p:nvSpPr>
        <p:spPr>
          <a:xfrm>
            <a:off x="5460560" y="6488668"/>
            <a:ext cx="2919197" cy="369332"/>
          </a:xfrm>
          <a:prstGeom prst="rect">
            <a:avLst/>
          </a:prstGeom>
          <a:noFill/>
        </p:spPr>
        <p:txBody>
          <a:bodyPr wrap="none" rtlCol="0">
            <a:spAutoFit/>
          </a:bodyPr>
          <a:lstStyle/>
          <a:p>
            <a:r>
              <a:rPr lang="en-US" b="1" dirty="0">
                <a:solidFill>
                  <a:prstClr val="black"/>
                </a:solidFill>
              </a:rPr>
              <a:t>Reggie </a:t>
            </a:r>
            <a:r>
              <a:rPr lang="en-US" b="1" dirty="0" smtClean="0">
                <a:solidFill>
                  <a:prstClr val="black"/>
                </a:solidFill>
              </a:rPr>
              <a:t>Hawkins &amp; Dr. </a:t>
            </a:r>
            <a:r>
              <a:rPr lang="en-US" b="1" dirty="0" err="1" smtClean="0">
                <a:solidFill>
                  <a:prstClr val="black"/>
                </a:solidFill>
              </a:rPr>
              <a:t>Tcheke</a:t>
            </a:r>
            <a:endParaRPr lang="en-US" b="1" dirty="0">
              <a:solidFill>
                <a:prstClr val="white"/>
              </a:solidFill>
            </a:endParaRPr>
          </a:p>
        </p:txBody>
      </p:sp>
      <p:sp>
        <p:nvSpPr>
          <p:cNvPr id="10" name="TextBox 9"/>
          <p:cNvSpPr txBox="1"/>
          <p:nvPr/>
        </p:nvSpPr>
        <p:spPr>
          <a:xfrm>
            <a:off x="10432462" y="6511510"/>
            <a:ext cx="1371850" cy="369332"/>
          </a:xfrm>
          <a:prstGeom prst="rect">
            <a:avLst/>
          </a:prstGeom>
          <a:noFill/>
        </p:spPr>
        <p:txBody>
          <a:bodyPr wrap="none" rtlCol="0">
            <a:spAutoFit/>
          </a:bodyPr>
          <a:lstStyle/>
          <a:p>
            <a:r>
              <a:rPr lang="en-US" b="1" dirty="0" smtClean="0">
                <a:solidFill>
                  <a:prstClr val="black"/>
                </a:solidFill>
              </a:rPr>
              <a:t>Emile Bongo</a:t>
            </a:r>
            <a:endParaRPr lang="en-US" b="1" dirty="0">
              <a:solidFill>
                <a:prstClr val="black"/>
              </a:solidFill>
            </a:endParaRPr>
          </a:p>
        </p:txBody>
      </p:sp>
      <p:sp>
        <p:nvSpPr>
          <p:cNvPr id="11" name="TextBox 10"/>
          <p:cNvSpPr txBox="1"/>
          <p:nvPr/>
        </p:nvSpPr>
        <p:spPr>
          <a:xfrm>
            <a:off x="896074" y="6380985"/>
            <a:ext cx="2690224" cy="369332"/>
          </a:xfrm>
          <a:prstGeom prst="rect">
            <a:avLst/>
          </a:prstGeom>
          <a:noFill/>
        </p:spPr>
        <p:txBody>
          <a:bodyPr wrap="none" rtlCol="0">
            <a:spAutoFit/>
          </a:bodyPr>
          <a:lstStyle/>
          <a:p>
            <a:r>
              <a:rPr lang="en-US" dirty="0" smtClean="0">
                <a:solidFill>
                  <a:prstClr val="white"/>
                </a:solidFill>
              </a:rPr>
              <a:t>Ron Harvey &amp; Nancy Bolan</a:t>
            </a:r>
            <a:endParaRPr lang="en-US" dirty="0">
              <a:solidFill>
                <a:prstClr val="white"/>
              </a:solidFill>
            </a:endParaRPr>
          </a:p>
        </p:txBody>
      </p:sp>
    </p:spTree>
    <p:extLst>
      <p:ext uri="{BB962C8B-B14F-4D97-AF65-F5344CB8AC3E}">
        <p14:creationId xmlns:p14="http://schemas.microsoft.com/office/powerpoint/2010/main" val="4159405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clrChange>
              <a:clrFrom>
                <a:srgbClr val="4DFFFB"/>
              </a:clrFrom>
              <a:clrTo>
                <a:srgbClr val="4DFFFB">
                  <a:alpha val="0"/>
                </a:srgbClr>
              </a:clrTo>
            </a:clrChange>
          </a:blip>
          <a:stretch>
            <a:fillRect/>
          </a:stretch>
        </p:blipFill>
        <p:spPr>
          <a:xfrm>
            <a:off x="2438400" y="304800"/>
            <a:ext cx="6829699" cy="6400800"/>
          </a:xfrm>
          <a:prstGeom prst="rect">
            <a:avLst/>
          </a:prstGeom>
        </p:spPr>
      </p:pic>
      <p:sp>
        <p:nvSpPr>
          <p:cNvPr id="5" name="Title 1"/>
          <p:cNvSpPr txBox="1">
            <a:spLocks/>
          </p:cNvSpPr>
          <p:nvPr/>
        </p:nvSpPr>
        <p:spPr>
          <a:xfrm>
            <a:off x="2310524" y="6238875"/>
            <a:ext cx="7535697" cy="609600"/>
          </a:xfrm>
          <a:prstGeom prst="rect">
            <a:avLst/>
          </a:prstGeom>
          <a:solidFill>
            <a:schemeClr val="accent6">
              <a:lumMod val="20000"/>
              <a:lumOff val="80000"/>
            </a:schemeClr>
          </a:solidFill>
          <a:ln w="25400">
            <a:solidFill>
              <a:schemeClr val="accent1">
                <a:shade val="50000"/>
              </a:schemeClr>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1200"/>
              </a:spcBef>
              <a:spcAft>
                <a:spcPts val="1200"/>
              </a:spcAft>
            </a:pPr>
            <a:r>
              <a:rPr lang="en-US" sz="4800" b="1" spc="-30" dirty="0"/>
              <a:t>2000-2010: </a:t>
            </a:r>
            <a:r>
              <a:rPr lang="en-US" sz="4800" b="1" spc="-30" dirty="0" smtClean="0"/>
              <a:t>SANRU’s Return</a:t>
            </a:r>
            <a:r>
              <a:rPr lang="en-US" sz="4800" b="1" spc="-30" dirty="0"/>
              <a:t> </a:t>
            </a:r>
          </a:p>
        </p:txBody>
      </p:sp>
    </p:spTree>
    <p:extLst>
      <p:ext uri="{BB962C8B-B14F-4D97-AF65-F5344CB8AC3E}">
        <p14:creationId xmlns:p14="http://schemas.microsoft.com/office/powerpoint/2010/main" val="3295390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9949"/>
            <a:ext cx="10972800" cy="1782762"/>
          </a:xfrm>
        </p:spPr>
        <p:txBody>
          <a:bodyPr>
            <a:noAutofit/>
          </a:bodyPr>
          <a:lstStyle/>
          <a:p>
            <a:pPr>
              <a:lnSpc>
                <a:spcPts val="6000"/>
              </a:lnSpc>
            </a:pPr>
            <a:r>
              <a:rPr lang="en-US" sz="6000" b="1" dirty="0" smtClean="0"/>
              <a:t>IMA World Health </a:t>
            </a:r>
            <a:br>
              <a:rPr lang="en-US" sz="6000" b="1" dirty="0" smtClean="0"/>
            </a:br>
            <a:r>
              <a:rPr lang="en-US" sz="6000" b="1" dirty="0" smtClean="0"/>
              <a:t>and SANRU’s Return</a:t>
            </a:r>
            <a:endParaRPr lang="en-US" sz="6000" b="1" dirty="0"/>
          </a:p>
        </p:txBody>
      </p:sp>
      <p:sp>
        <p:nvSpPr>
          <p:cNvPr id="3" name="Content Placeholder 2"/>
          <p:cNvSpPr>
            <a:spLocks noGrp="1"/>
          </p:cNvSpPr>
          <p:nvPr>
            <p:ph idx="1"/>
          </p:nvPr>
        </p:nvSpPr>
        <p:spPr>
          <a:xfrm>
            <a:off x="533399" y="5230692"/>
            <a:ext cx="10972800" cy="1142999"/>
          </a:xfrm>
        </p:spPr>
        <p:txBody>
          <a:bodyPr>
            <a:normAutofit/>
          </a:bodyPr>
          <a:lstStyle/>
          <a:p>
            <a:pPr marL="0" indent="0" algn="ctr">
              <a:lnSpc>
                <a:spcPts val="2500"/>
              </a:lnSpc>
              <a:spcBef>
                <a:spcPts val="0"/>
              </a:spcBef>
              <a:buNone/>
            </a:pPr>
            <a:r>
              <a:rPr lang="en-US" b="1" dirty="0" smtClean="0"/>
              <a:t>By Paul </a:t>
            </a:r>
            <a:r>
              <a:rPr lang="en-US" b="1" dirty="0" err="1" smtClean="0"/>
              <a:t>Derstine</a:t>
            </a:r>
            <a:endParaRPr lang="en-US" b="1" dirty="0"/>
          </a:p>
          <a:p>
            <a:pPr marL="0" indent="0" algn="ctr">
              <a:lnSpc>
                <a:spcPts val="2500"/>
              </a:lnSpc>
              <a:spcBef>
                <a:spcPts val="0"/>
              </a:spcBef>
              <a:buNone/>
            </a:pPr>
            <a:r>
              <a:rPr lang="en-US" sz="2600" dirty="0" smtClean="0"/>
              <a:t>IMA World Health President (retired)</a:t>
            </a:r>
          </a:p>
          <a:p>
            <a:pPr marL="0" indent="0" algn="ctr">
              <a:lnSpc>
                <a:spcPts val="2500"/>
              </a:lnSpc>
              <a:spcBef>
                <a:spcPts val="0"/>
              </a:spcBef>
              <a:buNone/>
            </a:pPr>
            <a:r>
              <a:rPr lang="en-US" sz="2600" dirty="0" smtClean="0"/>
              <a:t>Former CCIH President</a:t>
            </a:r>
          </a:p>
        </p:txBody>
      </p:sp>
      <p:pic>
        <p:nvPicPr>
          <p:cNvPr id="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399" y="2971800"/>
            <a:ext cx="12842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3352800"/>
            <a:ext cx="1014413"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4400" y="2819401"/>
            <a:ext cx="1444625" cy="197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8999" y="3810001"/>
            <a:ext cx="457200" cy="447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199" y="3810001"/>
            <a:ext cx="4572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3810001"/>
            <a:ext cx="4984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799" y="3276600"/>
            <a:ext cx="145415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335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142" y="274638"/>
            <a:ext cx="5946058" cy="1143000"/>
          </a:xfrm>
        </p:spPr>
        <p:txBody>
          <a:bodyPr/>
          <a:lstStyle/>
          <a:p>
            <a:r>
              <a:rPr lang="en-US" b="1" dirty="0" smtClean="0"/>
              <a:t>IMA and DR Congo</a:t>
            </a:r>
            <a:endParaRPr lang="en-US" b="1" dirty="0"/>
          </a:p>
        </p:txBody>
      </p:sp>
      <p:sp>
        <p:nvSpPr>
          <p:cNvPr id="3" name="Content Placeholder 2"/>
          <p:cNvSpPr>
            <a:spLocks noGrp="1"/>
          </p:cNvSpPr>
          <p:nvPr>
            <p:ph idx="1"/>
          </p:nvPr>
        </p:nvSpPr>
        <p:spPr>
          <a:xfrm>
            <a:off x="457200" y="1417638"/>
            <a:ext cx="6479458" cy="4525963"/>
          </a:xfrm>
        </p:spPr>
        <p:txBody>
          <a:bodyPr>
            <a:normAutofit fontScale="92500" lnSpcReduction="10000"/>
          </a:bodyPr>
          <a:lstStyle/>
          <a:p>
            <a:pPr marL="0" indent="0">
              <a:buNone/>
            </a:pPr>
            <a:r>
              <a:rPr lang="en-US" b="1" dirty="0" smtClean="0"/>
              <a:t>IMA’s interest and work in DR Congo began long before SANRU. In 1960 IMA provided medicines to 30+ hospitals in DRC affiliated with IMA members:</a:t>
            </a:r>
          </a:p>
          <a:p>
            <a:pPr lvl="1"/>
            <a:r>
              <a:rPr lang="en-US" b="1" dirty="0" smtClean="0"/>
              <a:t>Presbyterian Church USA</a:t>
            </a:r>
          </a:p>
          <a:p>
            <a:pPr lvl="1"/>
            <a:r>
              <a:rPr lang="en-US" b="1" dirty="0"/>
              <a:t>United </a:t>
            </a:r>
            <a:r>
              <a:rPr lang="en-US" b="1" dirty="0" smtClean="0"/>
              <a:t>Methodist</a:t>
            </a:r>
          </a:p>
          <a:p>
            <a:pPr lvl="1"/>
            <a:r>
              <a:rPr lang="en-US" b="1" dirty="0" smtClean="0"/>
              <a:t>Disciples of Christ</a:t>
            </a:r>
          </a:p>
          <a:p>
            <a:pPr lvl="1"/>
            <a:r>
              <a:rPr lang="en-US" b="1" dirty="0" smtClean="0"/>
              <a:t>American Baptists</a:t>
            </a:r>
          </a:p>
          <a:p>
            <a:pPr lvl="1"/>
            <a:r>
              <a:rPr lang="en-US" b="1" dirty="0" smtClean="0"/>
              <a:t>Mennonite</a:t>
            </a:r>
          </a:p>
          <a:p>
            <a:pPr lvl="1"/>
            <a:r>
              <a:rPr lang="en-US" b="1" dirty="0" smtClean="0"/>
              <a:t>Adventist</a:t>
            </a:r>
            <a:endParaRPr lang="en-US" b="1"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105400" y="0"/>
            <a:ext cx="6934199" cy="6934199"/>
          </a:xfrm>
          <a:prstGeom prst="rect">
            <a:avLst/>
          </a:prstGeom>
        </p:spPr>
      </p:pic>
    </p:spTree>
    <p:extLst>
      <p:ext uri="{BB962C8B-B14F-4D97-AF65-F5344CB8AC3E}">
        <p14:creationId xmlns:p14="http://schemas.microsoft.com/office/powerpoint/2010/main" val="683995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152400"/>
            <a:ext cx="8707261" cy="6548021"/>
          </a:xfrm>
          <a:prstGeom prst="rect">
            <a:avLst/>
          </a:prstGeom>
          <a:ln w="127000" cmpd="thinThick">
            <a:noFill/>
          </a:ln>
        </p:spPr>
      </p:pic>
      <p:sp>
        <p:nvSpPr>
          <p:cNvPr id="2" name="TextBox 1"/>
          <p:cNvSpPr txBox="1"/>
          <p:nvPr/>
        </p:nvSpPr>
        <p:spPr>
          <a:xfrm>
            <a:off x="1676399" y="6054090"/>
            <a:ext cx="8707261" cy="646331"/>
          </a:xfrm>
          <a:prstGeom prst="rect">
            <a:avLst/>
          </a:prstGeom>
          <a:solidFill>
            <a:schemeClr val="tx1"/>
          </a:solidFill>
        </p:spPr>
        <p:txBody>
          <a:bodyPr wrap="square" rtlCol="0">
            <a:spAutoFit/>
          </a:bodyPr>
          <a:lstStyle/>
          <a:p>
            <a:pPr algn="ctr"/>
            <a:r>
              <a:rPr lang="en-US" dirty="0">
                <a:solidFill>
                  <a:schemeClr val="bg1"/>
                </a:solidFill>
              </a:rPr>
              <a:t>Paul </a:t>
            </a:r>
            <a:r>
              <a:rPr lang="en-US" dirty="0" err="1">
                <a:solidFill>
                  <a:schemeClr val="bg1"/>
                </a:solidFill>
              </a:rPr>
              <a:t>Derstine</a:t>
            </a:r>
            <a:r>
              <a:rPr lang="en-US" dirty="0">
                <a:solidFill>
                  <a:schemeClr val="bg1"/>
                </a:solidFill>
              </a:rPr>
              <a:t>, Retired President of IMA and Mgr. Marini </a:t>
            </a:r>
            <a:r>
              <a:rPr lang="en-US" dirty="0" err="1">
                <a:solidFill>
                  <a:schemeClr val="bg1"/>
                </a:solidFill>
              </a:rPr>
              <a:t>Bodho</a:t>
            </a:r>
            <a:r>
              <a:rPr lang="en-US" dirty="0">
                <a:solidFill>
                  <a:schemeClr val="bg1"/>
                </a:solidFill>
              </a:rPr>
              <a:t>, President of the ECC cementing the bonds of friendship and collaboration crucial for the launch of SANRU III</a:t>
            </a:r>
          </a:p>
        </p:txBody>
      </p:sp>
    </p:spTree>
    <p:extLst>
      <p:ext uri="{BB962C8B-B14F-4D97-AF65-F5344CB8AC3E}">
        <p14:creationId xmlns:p14="http://schemas.microsoft.com/office/powerpoint/2010/main" val="560623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64" y="0"/>
            <a:ext cx="4267200" cy="6882572"/>
          </a:xfrm>
          <a:prstGeom prst="rect">
            <a:avLst/>
          </a:prstGeom>
        </p:spPr>
      </p:pic>
      <p:sp>
        <p:nvSpPr>
          <p:cNvPr id="2" name="TextBox 1"/>
          <p:cNvSpPr txBox="1"/>
          <p:nvPr/>
        </p:nvSpPr>
        <p:spPr>
          <a:xfrm>
            <a:off x="4648200" y="533400"/>
            <a:ext cx="6781799" cy="6494085"/>
          </a:xfrm>
          <a:prstGeom prst="rect">
            <a:avLst/>
          </a:prstGeom>
          <a:noFill/>
        </p:spPr>
        <p:txBody>
          <a:bodyPr wrap="square" rtlCol="0">
            <a:spAutoFit/>
          </a:bodyPr>
          <a:lstStyle/>
          <a:p>
            <a:r>
              <a:rPr lang="en-US" sz="3200" b="1" dirty="0" smtClean="0"/>
              <a:t>Leon </a:t>
            </a:r>
            <a:r>
              <a:rPr lang="en-US" sz="3200" b="1" dirty="0" err="1" smtClean="0"/>
              <a:t>Kintaudi</a:t>
            </a:r>
            <a:r>
              <a:rPr lang="en-US" sz="3200" b="1" dirty="0" smtClean="0"/>
              <a:t> has provided the all-important commination to ECC and the day-to-</a:t>
            </a:r>
            <a:r>
              <a:rPr lang="en-US" sz="3200" b="1" dirty="0"/>
              <a:t>d</a:t>
            </a:r>
            <a:r>
              <a:rPr lang="en-US" sz="3200" b="1" dirty="0" smtClean="0"/>
              <a:t>ay leadership for SANRU --  first for SANRU III as a project, then for SANRU as a program, and now for SANRU NGO.</a:t>
            </a:r>
          </a:p>
          <a:p>
            <a:endParaRPr lang="en-US" sz="3200" b="1" dirty="0"/>
          </a:p>
          <a:p>
            <a:r>
              <a:rPr lang="en-US" sz="3200" b="1" dirty="0" smtClean="0"/>
              <a:t>He was justly recognized for his work in 2005 as one of Time’s “Ten Global </a:t>
            </a:r>
            <a:r>
              <a:rPr lang="en-US" sz="3200" b="1" dirty="0"/>
              <a:t>H</a:t>
            </a:r>
            <a:r>
              <a:rPr lang="en-US" sz="3200" b="1" dirty="0" smtClean="0"/>
              <a:t>ealth Heroes.”</a:t>
            </a:r>
          </a:p>
          <a:p>
            <a:endParaRPr lang="en-US" sz="3200" b="1" dirty="0"/>
          </a:p>
          <a:p>
            <a:endParaRPr lang="en-US" sz="3200" b="1" dirty="0" smtClean="0"/>
          </a:p>
          <a:p>
            <a:endParaRPr lang="en-US" sz="3200" b="1" dirty="0"/>
          </a:p>
        </p:txBody>
      </p:sp>
    </p:spTree>
    <p:extLst>
      <p:ext uri="{BB962C8B-B14F-4D97-AF65-F5344CB8AC3E}">
        <p14:creationId xmlns:p14="http://schemas.microsoft.com/office/powerpoint/2010/main" val="697704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10972800" cy="1143000"/>
          </a:xfrm>
        </p:spPr>
        <p:txBody>
          <a:bodyPr>
            <a:normAutofit/>
          </a:bodyPr>
          <a:lstStyle/>
          <a:p>
            <a:r>
              <a:rPr lang="en-US" sz="5400" b="1" dirty="0" smtClean="0"/>
              <a:t>Before there was SANRU…</a:t>
            </a:r>
            <a:endParaRPr lang="en-US" sz="5400" b="1" dirty="0"/>
          </a:p>
        </p:txBody>
      </p:sp>
      <p:sp>
        <p:nvSpPr>
          <p:cNvPr id="4" name="TextBox 3"/>
          <p:cNvSpPr txBox="1"/>
          <p:nvPr/>
        </p:nvSpPr>
        <p:spPr>
          <a:xfrm>
            <a:off x="3999600" y="3733800"/>
            <a:ext cx="4040400" cy="1138773"/>
          </a:xfrm>
          <a:prstGeom prst="rect">
            <a:avLst/>
          </a:prstGeom>
          <a:noFill/>
        </p:spPr>
        <p:txBody>
          <a:bodyPr wrap="none" rtlCol="0">
            <a:spAutoFit/>
          </a:bodyPr>
          <a:lstStyle/>
          <a:p>
            <a:pPr algn="ctr"/>
            <a:r>
              <a:rPr lang="en-US" sz="2800" b="1" dirty="0" smtClean="0"/>
              <a:t>By Franklin Baer</a:t>
            </a:r>
          </a:p>
          <a:p>
            <a:pPr algn="ctr"/>
            <a:r>
              <a:rPr lang="en-US" sz="2000" dirty="0" smtClean="0"/>
              <a:t>SANRU Vice-President</a:t>
            </a:r>
          </a:p>
          <a:p>
            <a:pPr algn="ctr"/>
            <a:r>
              <a:rPr lang="en-US" sz="2000" dirty="0" smtClean="0"/>
              <a:t>Independent Consultant, Baertracks</a:t>
            </a:r>
            <a:endParaRPr lang="en-US" sz="2000" dirty="0"/>
          </a:p>
        </p:txBody>
      </p:sp>
    </p:spTree>
    <p:extLst>
      <p:ext uri="{BB962C8B-B14F-4D97-AF65-F5344CB8AC3E}">
        <p14:creationId xmlns:p14="http://schemas.microsoft.com/office/powerpoint/2010/main" val="3989649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1"/>
            <a:ext cx="11353800" cy="1371600"/>
          </a:xfrm>
        </p:spPr>
        <p:txBody>
          <a:bodyPr>
            <a:normAutofit fontScale="90000"/>
          </a:bodyPr>
          <a:lstStyle/>
          <a:p>
            <a:r>
              <a:rPr lang="en-US" b="1" dirty="0" smtClean="0"/>
              <a:t>IMA’s “missionaries” to DR Congo</a:t>
            </a:r>
            <a:br>
              <a:rPr lang="en-US" b="1" dirty="0" smtClean="0"/>
            </a:br>
            <a:r>
              <a:rPr lang="en-US" sz="2700" dirty="0" smtClean="0"/>
              <a:t>IMA’s </a:t>
            </a:r>
            <a:r>
              <a:rPr lang="en-US" sz="2700" dirty="0" err="1" smtClean="0"/>
              <a:t>secondment</a:t>
            </a:r>
            <a:r>
              <a:rPr lang="en-US" sz="2700" dirty="0" smtClean="0"/>
              <a:t> arrangement with PCUSA and ABC were very successful                                in developing its partnership with ECC for SANRU </a:t>
            </a:r>
            <a:endParaRPr lang="en-US" sz="2700" dirty="0"/>
          </a:p>
        </p:txBody>
      </p:sp>
      <p:pic>
        <p:nvPicPr>
          <p:cNvPr id="5" name="Picture 4"/>
          <p:cNvPicPr>
            <a:picLocks noChangeAspect="1"/>
          </p:cNvPicPr>
          <p:nvPr/>
        </p:nvPicPr>
        <p:blipFill>
          <a:blip r:embed="rId2"/>
          <a:stretch>
            <a:fillRect/>
          </a:stretch>
        </p:blipFill>
        <p:spPr>
          <a:xfrm>
            <a:off x="8246726" y="1569720"/>
            <a:ext cx="2573674" cy="5212080"/>
          </a:xfrm>
          <a:prstGeom prst="rect">
            <a:avLst/>
          </a:prstGeom>
        </p:spPr>
      </p:pic>
      <p:pic>
        <p:nvPicPr>
          <p:cNvPr id="7" name="Picture 6"/>
          <p:cNvPicPr>
            <a:picLocks noChangeAspect="1"/>
          </p:cNvPicPr>
          <p:nvPr/>
        </p:nvPicPr>
        <p:blipFill>
          <a:blip r:embed="rId3"/>
          <a:stretch>
            <a:fillRect/>
          </a:stretch>
        </p:blipFill>
        <p:spPr>
          <a:xfrm>
            <a:off x="1219200" y="1569720"/>
            <a:ext cx="6942407" cy="5212080"/>
          </a:xfrm>
          <a:prstGeom prst="rect">
            <a:avLst/>
          </a:prstGeom>
        </p:spPr>
      </p:pic>
      <p:sp>
        <p:nvSpPr>
          <p:cNvPr id="8" name="TextBox 7"/>
          <p:cNvSpPr txBox="1"/>
          <p:nvPr/>
        </p:nvSpPr>
        <p:spPr>
          <a:xfrm>
            <a:off x="2362200" y="6020025"/>
            <a:ext cx="762000" cy="461665"/>
          </a:xfrm>
          <a:prstGeom prst="rect">
            <a:avLst/>
          </a:prstGeom>
          <a:noFill/>
        </p:spPr>
        <p:txBody>
          <a:bodyPr wrap="square" rtlCol="0">
            <a:spAutoFit/>
          </a:bodyPr>
          <a:lstStyle/>
          <a:p>
            <a:pPr algn="ctr"/>
            <a:r>
              <a:rPr lang="en-US" sz="1200" dirty="0" smtClean="0">
                <a:solidFill>
                  <a:schemeClr val="bg1"/>
                </a:solidFill>
              </a:rPr>
              <a:t>Bill Clemmer</a:t>
            </a:r>
            <a:endParaRPr lang="en-US" sz="1200" dirty="0">
              <a:solidFill>
                <a:schemeClr val="bg1"/>
              </a:solidFill>
            </a:endParaRPr>
          </a:p>
        </p:txBody>
      </p:sp>
      <p:sp>
        <p:nvSpPr>
          <p:cNvPr id="9" name="TextBox 8"/>
          <p:cNvSpPr txBox="1"/>
          <p:nvPr/>
        </p:nvSpPr>
        <p:spPr>
          <a:xfrm>
            <a:off x="3111756" y="6020025"/>
            <a:ext cx="762000" cy="461665"/>
          </a:xfrm>
          <a:prstGeom prst="rect">
            <a:avLst/>
          </a:prstGeom>
          <a:noFill/>
        </p:spPr>
        <p:txBody>
          <a:bodyPr wrap="square" rtlCol="0">
            <a:spAutoFit/>
          </a:bodyPr>
          <a:lstStyle/>
          <a:p>
            <a:pPr algn="ctr"/>
            <a:r>
              <a:rPr lang="en-US" sz="1200" dirty="0" smtClean="0">
                <a:solidFill>
                  <a:schemeClr val="bg1"/>
                </a:solidFill>
              </a:rPr>
              <a:t>Wayne Niles</a:t>
            </a:r>
            <a:endParaRPr lang="en-US" sz="1200" dirty="0">
              <a:solidFill>
                <a:schemeClr val="bg1"/>
              </a:solidFill>
            </a:endParaRPr>
          </a:p>
        </p:txBody>
      </p:sp>
      <p:sp>
        <p:nvSpPr>
          <p:cNvPr id="10" name="TextBox 9"/>
          <p:cNvSpPr txBox="1"/>
          <p:nvPr/>
        </p:nvSpPr>
        <p:spPr>
          <a:xfrm>
            <a:off x="5375786" y="6020025"/>
            <a:ext cx="872613" cy="461665"/>
          </a:xfrm>
          <a:prstGeom prst="rect">
            <a:avLst/>
          </a:prstGeom>
          <a:noFill/>
        </p:spPr>
        <p:txBody>
          <a:bodyPr wrap="square" rtlCol="0">
            <a:spAutoFit/>
          </a:bodyPr>
          <a:lstStyle/>
          <a:p>
            <a:pPr algn="ctr"/>
            <a:r>
              <a:rPr lang="en-US" sz="1200" dirty="0" smtClean="0">
                <a:solidFill>
                  <a:schemeClr val="bg1"/>
                </a:solidFill>
              </a:rPr>
              <a:t>Larry Sthreshley</a:t>
            </a:r>
            <a:endParaRPr lang="en-US" sz="1200" dirty="0">
              <a:solidFill>
                <a:schemeClr val="bg1"/>
              </a:solidFill>
            </a:endParaRPr>
          </a:p>
        </p:txBody>
      </p:sp>
      <p:sp>
        <p:nvSpPr>
          <p:cNvPr id="11" name="TextBox 10"/>
          <p:cNvSpPr txBox="1"/>
          <p:nvPr/>
        </p:nvSpPr>
        <p:spPr>
          <a:xfrm>
            <a:off x="8310197" y="6020025"/>
            <a:ext cx="872613" cy="461665"/>
          </a:xfrm>
          <a:prstGeom prst="rect">
            <a:avLst/>
          </a:prstGeom>
          <a:noFill/>
        </p:spPr>
        <p:txBody>
          <a:bodyPr wrap="square" rtlCol="0">
            <a:spAutoFit/>
          </a:bodyPr>
          <a:lstStyle/>
          <a:p>
            <a:pPr algn="ctr"/>
            <a:r>
              <a:rPr lang="en-US" sz="1200" b="1" dirty="0" smtClean="0"/>
              <a:t>Nancy Allan</a:t>
            </a:r>
            <a:endParaRPr lang="en-US" sz="1200" b="1" dirty="0"/>
          </a:p>
        </p:txBody>
      </p:sp>
    </p:spTree>
    <p:extLst>
      <p:ext uri="{BB962C8B-B14F-4D97-AF65-F5344CB8AC3E}">
        <p14:creationId xmlns:p14="http://schemas.microsoft.com/office/powerpoint/2010/main" val="36885037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1295" y="3464"/>
            <a:ext cx="5029200" cy="4011184"/>
          </a:xfrm>
          <a:prstGeom prst="rect">
            <a:avLst/>
          </a:prstGeom>
        </p:spPr>
      </p:pic>
      <p:sp>
        <p:nvSpPr>
          <p:cNvPr id="2" name="Title 1"/>
          <p:cNvSpPr>
            <a:spLocks noGrp="1"/>
          </p:cNvSpPr>
          <p:nvPr>
            <p:ph type="title"/>
          </p:nvPr>
        </p:nvSpPr>
        <p:spPr>
          <a:xfrm>
            <a:off x="5562600" y="2767592"/>
            <a:ext cx="5334000" cy="585208"/>
          </a:xfrm>
        </p:spPr>
        <p:txBody>
          <a:bodyPr lIns="0" tIns="0" rIns="0" bIns="0">
            <a:noAutofit/>
          </a:bodyPr>
          <a:lstStyle/>
          <a:p>
            <a:pPr algn="l">
              <a:lnSpc>
                <a:spcPts val="6500"/>
              </a:lnSpc>
            </a:pPr>
            <a:r>
              <a:rPr lang="en-US" sz="5800" spc="-50" dirty="0" smtClean="0">
                <a:latin typeface="Arial Black" panose="020B0A04020102020204" pitchFamily="34" charset="0"/>
              </a:rPr>
              <a:t>Bill Clemmer</a:t>
            </a:r>
            <a:endParaRPr lang="en-US" sz="5800" spc="-50" dirty="0">
              <a:latin typeface="Arial Black" panose="020B0A04020102020204" pitchFamily="34" charset="0"/>
            </a:endParaRPr>
          </a:p>
        </p:txBody>
      </p:sp>
      <p:sp>
        <p:nvSpPr>
          <p:cNvPr id="3" name="Content Placeholder 2"/>
          <p:cNvSpPr>
            <a:spLocks noGrp="1"/>
          </p:cNvSpPr>
          <p:nvPr>
            <p:ph idx="1"/>
          </p:nvPr>
        </p:nvSpPr>
        <p:spPr>
          <a:xfrm>
            <a:off x="178932" y="106406"/>
            <a:ext cx="6583196" cy="6708559"/>
          </a:xfrm>
        </p:spPr>
        <p:txBody>
          <a:bodyPr>
            <a:noAutofit/>
          </a:bodyPr>
          <a:lstStyle/>
          <a:p>
            <a:pPr marL="0" indent="0" algn="just">
              <a:lnSpc>
                <a:spcPts val="2700"/>
              </a:lnSpc>
              <a:spcBef>
                <a:spcPts val="600"/>
              </a:spcBef>
              <a:spcAft>
                <a:spcPts val="600"/>
              </a:spcAft>
              <a:buNone/>
            </a:pPr>
            <a:r>
              <a:rPr lang="en-US" sz="2400" b="1" i="1" spc="-30" dirty="0"/>
              <a:t>I arrived </a:t>
            </a:r>
            <a:r>
              <a:rPr lang="en-US" sz="2400" b="1" i="1" spc="-30" dirty="0" smtClean="0"/>
              <a:t>in Zaire in 1995 as </a:t>
            </a:r>
            <a:r>
              <a:rPr lang="en-US" sz="2400" b="1" i="1" spc="-30" dirty="0"/>
              <a:t>a missionary doctor. </a:t>
            </a:r>
            <a:r>
              <a:rPr lang="en-US" sz="2400" b="1" i="1" spc="-30" dirty="0" smtClean="0"/>
              <a:t>Those were tough years. There </a:t>
            </a:r>
            <a:r>
              <a:rPr lang="en-US" sz="2400" b="1" i="1" spc="-30" dirty="0"/>
              <a:t>were never enough drugs, supplies, staff, or </a:t>
            </a:r>
            <a:r>
              <a:rPr lang="en-US" sz="2400" b="1" i="1" spc="-30" dirty="0" smtClean="0"/>
              <a:t>funds to treat the </a:t>
            </a:r>
            <a:r>
              <a:rPr lang="en-US" sz="2400" b="1" i="1" spc="-30" dirty="0"/>
              <a:t>hundreds who came to </a:t>
            </a:r>
            <a:r>
              <a:rPr lang="en-US" sz="2400" b="1" i="1" spc="-30" dirty="0" smtClean="0"/>
              <a:t>Vanga hospital. </a:t>
            </a:r>
          </a:p>
          <a:p>
            <a:pPr marL="0" indent="0" algn="just">
              <a:lnSpc>
                <a:spcPts val="2700"/>
              </a:lnSpc>
              <a:spcBef>
                <a:spcPts val="600"/>
              </a:spcBef>
              <a:spcAft>
                <a:spcPts val="600"/>
              </a:spcAft>
              <a:buNone/>
            </a:pPr>
            <a:r>
              <a:rPr lang="en-US" sz="2400" b="1" i="1" spc="-30" dirty="0" smtClean="0"/>
              <a:t>So, when I </a:t>
            </a:r>
            <a:r>
              <a:rPr lang="en-US" sz="2400" b="1" i="1" spc="-30" dirty="0"/>
              <a:t>received a </a:t>
            </a:r>
            <a:r>
              <a:rPr lang="en-US" sz="2400" b="1" i="1" spc="-30" dirty="0" smtClean="0"/>
              <a:t>call </a:t>
            </a:r>
            <a:r>
              <a:rPr lang="en-US" sz="2400" b="1" i="1" spc="-30" dirty="0"/>
              <a:t>from Paul </a:t>
            </a:r>
            <a:r>
              <a:rPr lang="en-US" sz="2400" b="1" i="1" spc="-30" dirty="0" err="1"/>
              <a:t>Derstine</a:t>
            </a:r>
            <a:r>
              <a:rPr lang="en-US" sz="2400" b="1" i="1" spc="-30" dirty="0"/>
              <a:t> </a:t>
            </a:r>
            <a:r>
              <a:rPr lang="en-US" sz="2400" b="1" i="1" spc="-30" dirty="0" smtClean="0"/>
              <a:t>in 2000 saying that </a:t>
            </a:r>
            <a:r>
              <a:rPr lang="en-US" sz="2400" b="1" i="1" spc="-30" dirty="0"/>
              <a:t>IMA and ECC </a:t>
            </a:r>
            <a:r>
              <a:rPr lang="en-US" sz="2400" b="1" i="1" spc="-30" dirty="0" smtClean="0"/>
              <a:t>were submitting </a:t>
            </a:r>
            <a:r>
              <a:rPr lang="en-US" sz="2400" b="1" i="1" spc="-30" dirty="0"/>
              <a:t>a proposal to USAID to </a:t>
            </a:r>
            <a:r>
              <a:rPr lang="en-US" sz="2400" b="1" i="1" spc="-30" dirty="0" smtClean="0"/>
              <a:t>restart the </a:t>
            </a:r>
            <a:r>
              <a:rPr lang="en-US" sz="2400" b="1" i="1" spc="-30" dirty="0"/>
              <a:t>SANRU </a:t>
            </a:r>
            <a:r>
              <a:rPr lang="en-US" sz="2400" b="1" i="1" spc="-30" dirty="0" smtClean="0"/>
              <a:t>project I said </a:t>
            </a:r>
            <a:r>
              <a:rPr lang="en-US" sz="2400" b="1" i="1" spc="-30" dirty="0"/>
              <a:t>“</a:t>
            </a:r>
            <a:r>
              <a:rPr lang="en-US" sz="2400" b="1" i="1" spc="-30" dirty="0" smtClean="0"/>
              <a:t>Great, help </a:t>
            </a:r>
            <a:r>
              <a:rPr lang="en-US" sz="2400" b="1" i="1" spc="-30" dirty="0"/>
              <a:t>is on the </a:t>
            </a:r>
            <a:r>
              <a:rPr lang="en-US" sz="2400" b="1" i="1" spc="-30" dirty="0" smtClean="0"/>
              <a:t>way</a:t>
            </a:r>
            <a:r>
              <a:rPr lang="en-US" sz="2400" b="1" i="1" spc="-30" dirty="0"/>
              <a:t>!</a:t>
            </a:r>
            <a:r>
              <a:rPr lang="en-US" sz="2400" b="1" i="1" spc="-30" dirty="0" smtClean="0"/>
              <a:t>” </a:t>
            </a:r>
            <a:endParaRPr lang="en-US" sz="2400" b="1" i="1" spc="-30" dirty="0"/>
          </a:p>
        </p:txBody>
      </p:sp>
      <p:pic>
        <p:nvPicPr>
          <p:cNvPr id="6" name="Picture 5"/>
          <p:cNvPicPr>
            <a:picLocks noChangeAspect="1"/>
          </p:cNvPicPr>
          <p:nvPr/>
        </p:nvPicPr>
        <p:blipFill>
          <a:blip r:embed="rId3"/>
          <a:stretch>
            <a:fillRect/>
          </a:stretch>
        </p:blipFill>
        <p:spPr>
          <a:xfrm>
            <a:off x="6324600" y="3503973"/>
            <a:ext cx="5885895" cy="3343636"/>
          </a:xfrm>
          <a:prstGeom prst="rect">
            <a:avLst/>
          </a:prstGeom>
        </p:spPr>
      </p:pic>
      <p:sp>
        <p:nvSpPr>
          <p:cNvPr id="7" name="TextBox 6"/>
          <p:cNvSpPr txBox="1"/>
          <p:nvPr/>
        </p:nvSpPr>
        <p:spPr>
          <a:xfrm>
            <a:off x="6248400" y="6570610"/>
            <a:ext cx="6320038" cy="276999"/>
          </a:xfrm>
          <a:prstGeom prst="rect">
            <a:avLst/>
          </a:prstGeom>
          <a:solidFill>
            <a:schemeClr val="accent6">
              <a:lumMod val="20000"/>
              <a:lumOff val="80000"/>
              <a:alpha val="50000"/>
            </a:schemeClr>
          </a:solidFill>
        </p:spPr>
        <p:txBody>
          <a:bodyPr wrap="square" lIns="0" tIns="0" rIns="0" bIns="0" rtlCol="0">
            <a:spAutoFit/>
          </a:bodyPr>
          <a:lstStyle/>
          <a:p>
            <a:r>
              <a:rPr lang="en-US" b="1" spc="-50" dirty="0" smtClean="0"/>
              <a:t> A SANRU </a:t>
            </a:r>
            <a:r>
              <a:rPr lang="en-US" b="1" spc="-50" dirty="0"/>
              <a:t>team </a:t>
            </a:r>
            <a:r>
              <a:rPr lang="en-US" b="1" spc="-50" dirty="0" smtClean="0"/>
              <a:t>prays </a:t>
            </a:r>
            <a:r>
              <a:rPr lang="en-US" b="1" spc="-50" dirty="0"/>
              <a:t>for a barge </a:t>
            </a:r>
            <a:r>
              <a:rPr lang="en-US" b="1" spc="-50" dirty="0" smtClean="0"/>
              <a:t>of medical supplies </a:t>
            </a:r>
            <a:r>
              <a:rPr lang="en-US" b="1" spc="-50" dirty="0"/>
              <a:t>for </a:t>
            </a:r>
            <a:r>
              <a:rPr lang="en-US" b="1" spc="-50" dirty="0" err="1" smtClean="0"/>
              <a:t>Bolobo</a:t>
            </a:r>
            <a:r>
              <a:rPr lang="en-US" b="1" spc="-50" dirty="0" smtClean="0"/>
              <a:t> HZ. </a:t>
            </a:r>
            <a:endParaRPr lang="en-US" spc="-50" dirty="0"/>
          </a:p>
        </p:txBody>
      </p:sp>
      <p:sp>
        <p:nvSpPr>
          <p:cNvPr id="8" name="Content Placeholder 2"/>
          <p:cNvSpPr txBox="1">
            <a:spLocks/>
          </p:cNvSpPr>
          <p:nvPr/>
        </p:nvSpPr>
        <p:spPr>
          <a:xfrm>
            <a:off x="178932" y="3307626"/>
            <a:ext cx="6069468" cy="36764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ts val="2700"/>
              </a:lnSpc>
              <a:spcBef>
                <a:spcPts val="600"/>
              </a:spcBef>
              <a:spcAft>
                <a:spcPts val="600"/>
              </a:spcAft>
              <a:buFont typeface="Arial" pitchFamily="34" charset="0"/>
              <a:buNone/>
            </a:pPr>
            <a:r>
              <a:rPr lang="en-US" sz="2400" b="1" i="1" spc="-30" dirty="0" smtClean="0"/>
              <a:t>“Well, actually”, Paul replied, “IMA is looking for a Country Representative to work with ECC on this venture… and your name was put forth.”</a:t>
            </a:r>
          </a:p>
          <a:p>
            <a:pPr marL="0" indent="0" algn="just">
              <a:lnSpc>
                <a:spcPts val="2700"/>
              </a:lnSpc>
              <a:spcBef>
                <a:spcPts val="600"/>
              </a:spcBef>
              <a:spcAft>
                <a:spcPts val="600"/>
              </a:spcAft>
              <a:buFont typeface="Arial" pitchFamily="34" charset="0"/>
              <a:buNone/>
            </a:pPr>
            <a:r>
              <a:rPr lang="en-US" sz="2400" b="1" i="1" spc="-30" dirty="0" smtClean="0"/>
              <a:t>That was 15 years ago... and blessings continue to reign upon SANRU and its faithful and dedicated staff as they continue to serve those whose voices God has heard from above.  SANRU is an instrument of peace, a vessel of hope, to the millions in need in DRC!</a:t>
            </a:r>
          </a:p>
          <a:p>
            <a:pPr algn="just">
              <a:lnSpc>
                <a:spcPts val="2700"/>
              </a:lnSpc>
              <a:spcBef>
                <a:spcPts val="600"/>
              </a:spcBef>
              <a:spcAft>
                <a:spcPts val="600"/>
              </a:spcAft>
            </a:pPr>
            <a:endParaRPr lang="en-US" sz="2400" b="1" i="1" spc="-30" dirty="0"/>
          </a:p>
        </p:txBody>
      </p:sp>
    </p:spTree>
    <p:extLst>
      <p:ext uri="{BB962C8B-B14F-4D97-AF65-F5344CB8AC3E}">
        <p14:creationId xmlns:p14="http://schemas.microsoft.com/office/powerpoint/2010/main" val="3137704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53066"/>
            <a:ext cx="10972800" cy="1935162"/>
          </a:xfrm>
        </p:spPr>
        <p:txBody>
          <a:bodyPr>
            <a:noAutofit/>
          </a:bodyPr>
          <a:lstStyle/>
          <a:p>
            <a:r>
              <a:rPr lang="en-US" sz="6600" b="1" dirty="0"/>
              <a:t>ECC/DOM and </a:t>
            </a:r>
            <a:r>
              <a:rPr lang="en-US" sz="6600" b="1" dirty="0" smtClean="0"/>
              <a:t/>
            </a:r>
            <a:br>
              <a:rPr lang="en-US" sz="6600" b="1" dirty="0" smtClean="0"/>
            </a:br>
            <a:r>
              <a:rPr lang="en-US" sz="6600" b="1" dirty="0" smtClean="0"/>
              <a:t>SANRU’s Return</a:t>
            </a:r>
            <a:endParaRPr lang="en-US" sz="6600" b="1" dirty="0"/>
          </a:p>
        </p:txBody>
      </p:sp>
      <p:sp>
        <p:nvSpPr>
          <p:cNvPr id="3" name="Content Placeholder 2"/>
          <p:cNvSpPr>
            <a:spLocks noGrp="1"/>
          </p:cNvSpPr>
          <p:nvPr>
            <p:ph idx="1"/>
          </p:nvPr>
        </p:nvSpPr>
        <p:spPr>
          <a:xfrm>
            <a:off x="609600" y="2819401"/>
            <a:ext cx="10972800" cy="1523999"/>
          </a:xfrm>
        </p:spPr>
        <p:txBody>
          <a:bodyPr/>
          <a:lstStyle/>
          <a:p>
            <a:pPr marL="0" indent="0" algn="ctr">
              <a:buNone/>
            </a:pPr>
            <a:r>
              <a:rPr lang="en-US" b="1" dirty="0" smtClean="0"/>
              <a:t>By Dr. </a:t>
            </a:r>
            <a:r>
              <a:rPr lang="en-US" b="1" dirty="0" err="1" smtClean="0"/>
              <a:t>Ngoma</a:t>
            </a:r>
            <a:r>
              <a:rPr lang="en-US" b="1" dirty="0" smtClean="0"/>
              <a:t> </a:t>
            </a:r>
            <a:r>
              <a:rPr lang="en-US" b="1" dirty="0" err="1" smtClean="0"/>
              <a:t>Miezi</a:t>
            </a:r>
            <a:r>
              <a:rPr lang="en-US" b="1" dirty="0" smtClean="0"/>
              <a:t> </a:t>
            </a:r>
            <a:r>
              <a:rPr lang="en-US" b="1" dirty="0" err="1" smtClean="0"/>
              <a:t>Kintaudi</a:t>
            </a:r>
            <a:r>
              <a:rPr lang="en-US" b="1" dirty="0" smtClean="0"/>
              <a:t> ,MPH, </a:t>
            </a:r>
            <a:r>
              <a:rPr lang="en-US" b="1" dirty="0" err="1" smtClean="0"/>
              <a:t>Ph.D</a:t>
            </a:r>
            <a:endParaRPr lang="en-US" b="1" dirty="0"/>
          </a:p>
          <a:p>
            <a:pPr marL="0" indent="0" algn="ctr">
              <a:buNone/>
            </a:pPr>
            <a:r>
              <a:rPr lang="en-US" b="1" dirty="0" smtClean="0"/>
              <a:t>Executive </a:t>
            </a:r>
            <a:r>
              <a:rPr lang="en-US" b="1" dirty="0"/>
              <a:t>Director of SANRU</a:t>
            </a:r>
            <a:endParaRPr lang="en-US" dirty="0" smtClean="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399" y="4191000"/>
            <a:ext cx="12842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4572000"/>
            <a:ext cx="1014413"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4400" y="4038601"/>
            <a:ext cx="1444625" cy="197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8999" y="5029201"/>
            <a:ext cx="457200" cy="447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199" y="5029201"/>
            <a:ext cx="4572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5029201"/>
            <a:ext cx="4984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799" y="4495800"/>
            <a:ext cx="145415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853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45" y="152400"/>
            <a:ext cx="10972800" cy="715962"/>
          </a:xfrm>
        </p:spPr>
        <p:txBody>
          <a:bodyPr>
            <a:normAutofit fontScale="90000"/>
          </a:bodyPr>
          <a:lstStyle/>
          <a:p>
            <a:r>
              <a:rPr lang="en-US" b="1" dirty="0" smtClean="0"/>
              <a:t>Events leading to SANRU’s Return</a:t>
            </a:r>
            <a:endParaRPr lang="en-US" b="1" dirty="0"/>
          </a:p>
        </p:txBody>
      </p:sp>
      <p:sp>
        <p:nvSpPr>
          <p:cNvPr id="3" name="Content Placeholder 2"/>
          <p:cNvSpPr>
            <a:spLocks noGrp="1"/>
          </p:cNvSpPr>
          <p:nvPr>
            <p:ph idx="1"/>
          </p:nvPr>
        </p:nvSpPr>
        <p:spPr>
          <a:xfrm>
            <a:off x="76200" y="1066800"/>
            <a:ext cx="12115799" cy="5287961"/>
          </a:xfrm>
        </p:spPr>
        <p:txBody>
          <a:bodyPr>
            <a:normAutofit fontScale="92500" lnSpcReduction="10000"/>
          </a:bodyPr>
          <a:lstStyle/>
          <a:p>
            <a:pPr>
              <a:spcBef>
                <a:spcPts val="1200"/>
              </a:spcBef>
              <a:spcAft>
                <a:spcPts val="600"/>
              </a:spcAft>
            </a:pPr>
            <a:r>
              <a:rPr lang="en-US" dirty="0" smtClean="0"/>
              <a:t>Jan 2000:  Meetings with USAID Kinshasa by Leon and Larry.</a:t>
            </a:r>
          </a:p>
          <a:p>
            <a:pPr>
              <a:spcBef>
                <a:spcPts val="1200"/>
              </a:spcBef>
              <a:spcAft>
                <a:spcPts val="600"/>
              </a:spcAft>
            </a:pPr>
            <a:r>
              <a:rPr lang="en-US" dirty="0" smtClean="0"/>
              <a:t>May:  </a:t>
            </a:r>
            <a:r>
              <a:rPr lang="en-US" dirty="0"/>
              <a:t>	</a:t>
            </a:r>
            <a:r>
              <a:rPr lang="en-US" dirty="0" smtClean="0"/>
              <a:t>  Meetings </a:t>
            </a:r>
            <a:r>
              <a:rPr lang="en-US" dirty="0"/>
              <a:t>with </a:t>
            </a:r>
            <a:r>
              <a:rPr lang="en-US" dirty="0" smtClean="0"/>
              <a:t>USAID/ DC by Larry, Ray, Ron, Tony, Kate, etc.</a:t>
            </a:r>
            <a:endParaRPr lang="en-US" dirty="0"/>
          </a:p>
          <a:p>
            <a:pPr>
              <a:spcBef>
                <a:spcPts val="1200"/>
              </a:spcBef>
              <a:spcAft>
                <a:spcPts val="600"/>
              </a:spcAft>
            </a:pPr>
            <a:r>
              <a:rPr lang="en-US" dirty="0" smtClean="0"/>
              <a:t>June:   	  Feasibility visit/study conducted &amp; presented to USAID</a:t>
            </a:r>
          </a:p>
          <a:p>
            <a:pPr>
              <a:spcBef>
                <a:spcPts val="1200"/>
              </a:spcBef>
              <a:spcAft>
                <a:spcPts val="600"/>
              </a:spcAft>
            </a:pPr>
            <a:r>
              <a:rPr lang="en-US" dirty="0" smtClean="0"/>
              <a:t>July: 	  Contact with IMA and Paul </a:t>
            </a:r>
            <a:r>
              <a:rPr lang="en-US" dirty="0" err="1" smtClean="0"/>
              <a:t>Derstine</a:t>
            </a:r>
            <a:endParaRPr lang="en-US" dirty="0" smtClean="0"/>
          </a:p>
          <a:p>
            <a:pPr>
              <a:spcBef>
                <a:spcPts val="1200"/>
              </a:spcBef>
              <a:spcAft>
                <a:spcPts val="600"/>
              </a:spcAft>
            </a:pPr>
            <a:r>
              <a:rPr lang="en-US" dirty="0" smtClean="0"/>
              <a:t>Aug.: 	  Project </a:t>
            </a:r>
            <a:r>
              <a:rPr lang="en-US" dirty="0"/>
              <a:t>d</a:t>
            </a:r>
            <a:r>
              <a:rPr lang="en-US" dirty="0" smtClean="0"/>
              <a:t>esign and submission to USAID</a:t>
            </a:r>
          </a:p>
          <a:p>
            <a:pPr>
              <a:spcBef>
                <a:spcPts val="1200"/>
              </a:spcBef>
              <a:spcAft>
                <a:spcPts val="600"/>
              </a:spcAft>
            </a:pPr>
            <a:r>
              <a:rPr lang="en-US" dirty="0" smtClean="0"/>
              <a:t>Sep.: 	  Project begins with PCUSA ($100K) </a:t>
            </a:r>
          </a:p>
          <a:p>
            <a:pPr>
              <a:spcBef>
                <a:spcPts val="1200"/>
              </a:spcBef>
              <a:spcAft>
                <a:spcPts val="600"/>
              </a:spcAft>
            </a:pPr>
            <a:r>
              <a:rPr lang="en-US" dirty="0" smtClean="0"/>
              <a:t>Oct.: 	  OFDA funding funds start-up activities for $1 million</a:t>
            </a:r>
          </a:p>
          <a:p>
            <a:pPr>
              <a:spcBef>
                <a:spcPts val="1200"/>
              </a:spcBef>
              <a:spcAft>
                <a:spcPts val="600"/>
              </a:spcAft>
            </a:pPr>
            <a:r>
              <a:rPr lang="en-US" dirty="0" smtClean="0"/>
              <a:t>May 2001: Project signed/funded with USAID funding ($25 million)</a:t>
            </a:r>
            <a:endParaRPr lang="en-US" dirty="0"/>
          </a:p>
        </p:txBody>
      </p:sp>
    </p:spTree>
    <p:extLst>
      <p:ext uri="{BB962C8B-B14F-4D97-AF65-F5344CB8AC3E}">
        <p14:creationId xmlns:p14="http://schemas.microsoft.com/office/powerpoint/2010/main" val="1873509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936" y="381000"/>
            <a:ext cx="5105400" cy="5486400"/>
          </a:xfrm>
        </p:spPr>
        <p:txBody>
          <a:bodyPr>
            <a:normAutofit/>
          </a:bodyPr>
          <a:lstStyle/>
          <a:p>
            <a:pPr marL="0" indent="0">
              <a:buNone/>
            </a:pPr>
            <a:r>
              <a:rPr lang="en-US" sz="2800" b="1" dirty="0" smtClean="0"/>
              <a:t>Ambassador Swing insisted that SANRU III should work in as many provinces of DRC as possible in order to emphasize the reunification of the country.</a:t>
            </a:r>
          </a:p>
          <a:p>
            <a:pPr marL="0" indent="0">
              <a:buNone/>
            </a:pPr>
            <a:endParaRPr lang="en-US" sz="2800" b="1" dirty="0"/>
          </a:p>
          <a:p>
            <a:pPr marL="0" indent="0">
              <a:buNone/>
            </a:pPr>
            <a:r>
              <a:rPr lang="en-US" sz="2800" b="1" dirty="0" smtClean="0"/>
              <a:t>SANRU III was the first health systems rebuilding project. It was soon followed by WB with PMURR, and then by funding from other donors.</a:t>
            </a:r>
            <a:endParaRPr lang="en-US" sz="2800" b="1" dirty="0"/>
          </a:p>
        </p:txBody>
      </p:sp>
      <p:pic>
        <p:nvPicPr>
          <p:cNvPr id="5" name="Picture 4"/>
          <p:cNvPicPr>
            <a:picLocks noChangeAspect="1"/>
          </p:cNvPicPr>
          <p:nvPr/>
        </p:nvPicPr>
        <p:blipFill>
          <a:blip r:embed="rId2">
            <a:clrChange>
              <a:clrFrom>
                <a:srgbClr val="4DFFFB"/>
              </a:clrFrom>
              <a:clrTo>
                <a:srgbClr val="4DFFFB">
                  <a:alpha val="0"/>
                </a:srgbClr>
              </a:clrTo>
            </a:clrChange>
          </a:blip>
          <a:stretch>
            <a:fillRect/>
          </a:stretch>
        </p:blipFill>
        <p:spPr>
          <a:xfrm>
            <a:off x="5257800" y="274638"/>
            <a:ext cx="6829699" cy="6400800"/>
          </a:xfrm>
          <a:prstGeom prst="rect">
            <a:avLst/>
          </a:prstGeom>
        </p:spPr>
      </p:pic>
      <p:pic>
        <p:nvPicPr>
          <p:cNvPr id="7" name="Picture 6"/>
          <p:cNvPicPr>
            <a:picLocks noChangeAspect="1"/>
          </p:cNvPicPr>
          <p:nvPr/>
        </p:nvPicPr>
        <p:blipFill>
          <a:blip r:embed="rId3"/>
          <a:stretch>
            <a:fillRect/>
          </a:stretch>
        </p:blipFill>
        <p:spPr>
          <a:xfrm>
            <a:off x="5355248" y="80539"/>
            <a:ext cx="6836752" cy="6718579"/>
          </a:xfrm>
          <a:prstGeom prst="rect">
            <a:avLst/>
          </a:prstGeom>
        </p:spPr>
      </p:pic>
    </p:spTree>
    <p:extLst>
      <p:ext uri="{BB962C8B-B14F-4D97-AF65-F5344CB8AC3E}">
        <p14:creationId xmlns:p14="http://schemas.microsoft.com/office/powerpoint/2010/main" val="32682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6" name="Picture 4"/>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
          <a:stretch/>
        </p:blipFill>
        <p:spPr>
          <a:xfrm>
            <a:off x="3355010" y="2645546"/>
            <a:ext cx="5337102" cy="4172643"/>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607239" name="Rectangle 7"/>
          <p:cNvSpPr>
            <a:spLocks noChangeArrowheads="1"/>
          </p:cNvSpPr>
          <p:nvPr/>
        </p:nvSpPr>
        <p:spPr bwMode="auto">
          <a:xfrm>
            <a:off x="3398569" y="6467886"/>
            <a:ext cx="5249983" cy="369332"/>
          </a:xfrm>
          <a:prstGeom prst="rect">
            <a:avLst/>
          </a:prstGeom>
          <a:solidFill>
            <a:schemeClr val="tx1"/>
          </a:solidFill>
          <a:ln>
            <a:noFill/>
          </a:ln>
          <a:effectLst/>
          <a:extLst/>
        </p:spPr>
        <p:txBody>
          <a:bodyPr wrap="square" anchor="ctr">
            <a:spAutoFit/>
          </a:bodyPr>
          <a:lstStyle/>
          <a:p>
            <a:pPr algn="ctr">
              <a:lnSpc>
                <a:spcPct val="100000"/>
              </a:lnSpc>
              <a:spcBef>
                <a:spcPct val="0"/>
              </a:spcBef>
              <a:buFontTx/>
              <a:buNone/>
            </a:pPr>
            <a:r>
              <a:rPr lang="en-US" altLang="en-US" b="1" dirty="0">
                <a:solidFill>
                  <a:schemeClr val="bg1"/>
                </a:solidFill>
              </a:rPr>
              <a:t>Tony Gambino, Director USAID Kinshasa</a:t>
            </a:r>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a:stretch/>
        </p:blipFill>
        <p:spPr>
          <a:xfrm>
            <a:off x="4063" y="-9110"/>
            <a:ext cx="4336433" cy="3959352"/>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6" name="Rectangle 8"/>
          <p:cNvSpPr>
            <a:spLocks noChangeArrowheads="1"/>
          </p:cNvSpPr>
          <p:nvPr/>
        </p:nvSpPr>
        <p:spPr bwMode="auto">
          <a:xfrm>
            <a:off x="21941" y="3580910"/>
            <a:ext cx="4318555" cy="369332"/>
          </a:xfrm>
          <a:prstGeom prst="rect">
            <a:avLst/>
          </a:prstGeom>
          <a:solidFill>
            <a:schemeClr val="tx1"/>
          </a:solidFill>
          <a:ln>
            <a:noFill/>
          </a:ln>
          <a:effectLst/>
          <a:extLst/>
        </p:spPr>
        <p:txBody>
          <a:bodyPr wrap="square" anchor="ctr">
            <a:spAutoFit/>
          </a:bodyPr>
          <a:lstStyle/>
          <a:p>
            <a:pPr algn="ctr">
              <a:lnSpc>
                <a:spcPct val="100000"/>
              </a:lnSpc>
              <a:spcBef>
                <a:spcPct val="0"/>
              </a:spcBef>
              <a:buFontTx/>
              <a:buNone/>
            </a:pPr>
            <a:r>
              <a:rPr lang="en-US" altLang="en-US" b="1" dirty="0">
                <a:solidFill>
                  <a:schemeClr val="bg1"/>
                </a:solidFill>
              </a:rPr>
              <a:t>Dr Jean YAGI SITOLO, Minister of </a:t>
            </a:r>
            <a:r>
              <a:rPr lang="en-US" altLang="en-US" b="1" dirty="0" smtClean="0">
                <a:solidFill>
                  <a:schemeClr val="bg1"/>
                </a:solidFill>
              </a:rPr>
              <a:t>Health</a:t>
            </a:r>
            <a:endParaRPr lang="en-US" altLang="en-US" b="1" dirty="0">
              <a:solidFill>
                <a:schemeClr val="bg1"/>
              </a:solidFill>
            </a:endParaRPr>
          </a:p>
        </p:txBody>
      </p:sp>
      <p:pic>
        <p:nvPicPr>
          <p:cNvPr id="7" name="Content Placeholder 3"/>
          <p:cNvPicPr>
            <a:picLocks noChangeAspect="1"/>
          </p:cNvPicPr>
          <p:nvPr/>
        </p:nvPicPr>
        <p:blipFill>
          <a:blip r:embed="rId4"/>
          <a:stretch>
            <a:fillRect/>
          </a:stretch>
        </p:blipFill>
        <p:spPr>
          <a:xfrm>
            <a:off x="7086599" y="0"/>
            <a:ext cx="5115791" cy="3962400"/>
          </a:xfrm>
          <a:prstGeom prst="rect">
            <a:avLst/>
          </a:prstGeom>
          <a:ln w="127000" cmpd="thinThick">
            <a:noFill/>
          </a:ln>
        </p:spPr>
      </p:pic>
      <p:sp>
        <p:nvSpPr>
          <p:cNvPr id="2" name="TextBox 1"/>
          <p:cNvSpPr txBox="1"/>
          <p:nvPr/>
        </p:nvSpPr>
        <p:spPr>
          <a:xfrm>
            <a:off x="-26368" y="4281613"/>
            <a:ext cx="3337818" cy="2246769"/>
          </a:xfrm>
          <a:prstGeom prst="rect">
            <a:avLst/>
          </a:prstGeom>
          <a:noFill/>
        </p:spPr>
        <p:txBody>
          <a:bodyPr wrap="square" rtlCol="0">
            <a:spAutoFit/>
          </a:bodyPr>
          <a:lstStyle/>
          <a:p>
            <a:pPr algn="ctr"/>
            <a:r>
              <a:rPr lang="en-US" sz="2800" b="1" spc="-30" dirty="0" smtClean="0"/>
              <a:t>The 2003 SANRU Conference brought participants from all corners of DRC. It was a reunification event!</a:t>
            </a:r>
            <a:endParaRPr lang="en-US" sz="2800" b="1" spc="-30" dirty="0"/>
          </a:p>
        </p:txBody>
      </p:sp>
      <p:sp>
        <p:nvSpPr>
          <p:cNvPr id="9" name="Rectangle 7"/>
          <p:cNvSpPr>
            <a:spLocks noChangeArrowheads="1"/>
          </p:cNvSpPr>
          <p:nvPr/>
        </p:nvSpPr>
        <p:spPr bwMode="auto">
          <a:xfrm>
            <a:off x="7086599" y="3593068"/>
            <a:ext cx="5105401" cy="369332"/>
          </a:xfrm>
          <a:prstGeom prst="rect">
            <a:avLst/>
          </a:prstGeom>
          <a:solidFill>
            <a:schemeClr val="tx1"/>
          </a:solidFill>
          <a:ln>
            <a:noFill/>
          </a:ln>
          <a:effectLst/>
          <a:extLst/>
        </p:spPr>
        <p:txBody>
          <a:bodyPr wrap="square" anchor="ctr">
            <a:spAutoFit/>
          </a:bodyPr>
          <a:lstStyle/>
          <a:p>
            <a:pPr algn="ctr">
              <a:lnSpc>
                <a:spcPct val="100000"/>
              </a:lnSpc>
              <a:spcBef>
                <a:spcPct val="0"/>
              </a:spcBef>
              <a:buFontTx/>
              <a:buNone/>
            </a:pPr>
            <a:r>
              <a:rPr lang="en-US" altLang="en-US" b="1" dirty="0" smtClean="0">
                <a:solidFill>
                  <a:schemeClr val="bg1"/>
                </a:solidFill>
              </a:rPr>
              <a:t>200+ participants from all corners of DR Congo</a:t>
            </a:r>
            <a:endParaRPr lang="en-US" altLang="en-US" b="1" dirty="0">
              <a:solidFill>
                <a:schemeClr val="bg1"/>
              </a:solidFill>
            </a:endParaRPr>
          </a:p>
        </p:txBody>
      </p:sp>
    </p:spTree>
    <p:extLst>
      <p:ext uri="{BB962C8B-B14F-4D97-AF65-F5344CB8AC3E}">
        <p14:creationId xmlns:p14="http://schemas.microsoft.com/office/powerpoint/2010/main" val="166862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79742" y="1427688"/>
            <a:ext cx="6621458" cy="2077512"/>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title"/>
          </p:nvPr>
        </p:nvSpPr>
        <p:spPr>
          <a:xfrm>
            <a:off x="1258901" y="169266"/>
            <a:ext cx="9727132" cy="1143000"/>
          </a:xfrm>
        </p:spPr>
        <p:txBody>
          <a:bodyPr>
            <a:normAutofit fontScale="90000"/>
          </a:bodyPr>
          <a:lstStyle/>
          <a:p>
            <a:r>
              <a:rPr lang="en-US" b="1" dirty="0" smtClean="0"/>
              <a:t>Teaming Up with IMA since 2000:</a:t>
            </a:r>
            <a:br>
              <a:rPr lang="en-US" b="1" dirty="0" smtClean="0"/>
            </a:br>
            <a:r>
              <a:rPr lang="en-US" sz="4000" dirty="0" smtClean="0"/>
              <a:t>A </a:t>
            </a:r>
            <a:r>
              <a:rPr lang="en-US" sz="4000" dirty="0"/>
              <a:t>s</a:t>
            </a:r>
            <a:r>
              <a:rPr lang="en-US" sz="4000" dirty="0" smtClean="0"/>
              <a:t>pectrum </a:t>
            </a:r>
            <a:r>
              <a:rPr lang="en-US" sz="4000" dirty="0"/>
              <a:t>of </a:t>
            </a:r>
            <a:r>
              <a:rPr lang="en-US" sz="4000" dirty="0" smtClean="0"/>
              <a:t>and evolving partnering relationship</a:t>
            </a:r>
            <a:endParaRPr lang="en-US" dirty="0"/>
          </a:p>
        </p:txBody>
      </p:sp>
      <p:sp>
        <p:nvSpPr>
          <p:cNvPr id="7" name="Left Brace 6"/>
          <p:cNvSpPr/>
          <p:nvPr/>
        </p:nvSpPr>
        <p:spPr>
          <a:xfrm rot="16200000">
            <a:off x="2655706" y="4492566"/>
            <a:ext cx="648072" cy="3204356"/>
          </a:xfrm>
          <a:prstGeom prst="leftBrace">
            <a:avLst/>
          </a:prstGeom>
          <a:noFill/>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1715675" y="6418780"/>
            <a:ext cx="2804999" cy="461665"/>
          </a:xfrm>
          <a:prstGeom prst="rect">
            <a:avLst/>
          </a:prstGeom>
          <a:noFill/>
        </p:spPr>
        <p:txBody>
          <a:bodyPr wrap="none" rtlCol="0">
            <a:spAutoFit/>
          </a:bodyPr>
          <a:lstStyle/>
          <a:p>
            <a:r>
              <a:rPr lang="en-US" sz="2400" b="1" dirty="0"/>
              <a:t>IMA Primed Projects</a:t>
            </a:r>
          </a:p>
        </p:txBody>
      </p:sp>
      <p:sp>
        <p:nvSpPr>
          <p:cNvPr id="9" name="Left Brace 8"/>
          <p:cNvSpPr/>
          <p:nvPr/>
        </p:nvSpPr>
        <p:spPr>
          <a:xfrm rot="16200000">
            <a:off x="8914397" y="4503669"/>
            <a:ext cx="648072" cy="3204356"/>
          </a:xfrm>
          <a:prstGeom prst="leftBrace">
            <a:avLst/>
          </a:prstGeom>
          <a:noFill/>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7349550" y="6396335"/>
            <a:ext cx="3777765" cy="461665"/>
          </a:xfrm>
          <a:prstGeom prst="rect">
            <a:avLst/>
          </a:prstGeom>
          <a:noFill/>
        </p:spPr>
        <p:txBody>
          <a:bodyPr wrap="none" rtlCol="0">
            <a:spAutoFit/>
          </a:bodyPr>
          <a:lstStyle/>
          <a:p>
            <a:r>
              <a:rPr lang="en-US" sz="2400" b="1" dirty="0"/>
              <a:t>ECC/SANRU Primed Projects</a:t>
            </a:r>
          </a:p>
        </p:txBody>
      </p:sp>
      <p:pic>
        <p:nvPicPr>
          <p:cNvPr id="11" name="Picture 10"/>
          <p:cNvPicPr>
            <a:picLocks noChangeAspect="1"/>
          </p:cNvPicPr>
          <p:nvPr/>
        </p:nvPicPr>
        <p:blipFill>
          <a:blip r:embed="rId2"/>
          <a:stretch>
            <a:fillRect/>
          </a:stretch>
        </p:blipFill>
        <p:spPr>
          <a:xfrm>
            <a:off x="251863" y="3573695"/>
            <a:ext cx="11741209" cy="2259068"/>
          </a:xfrm>
          <a:prstGeom prst="rect">
            <a:avLst/>
          </a:prstGeom>
        </p:spPr>
      </p:pic>
      <p:pic>
        <p:nvPicPr>
          <p:cNvPr id="12" name="Picture 11"/>
          <p:cNvPicPr>
            <a:picLocks noChangeAspect="1"/>
          </p:cNvPicPr>
          <p:nvPr/>
        </p:nvPicPr>
        <p:blipFill>
          <a:blip r:embed="rId3"/>
          <a:stretch>
            <a:fillRect/>
          </a:stretch>
        </p:blipFill>
        <p:spPr>
          <a:xfrm>
            <a:off x="3297237" y="1679420"/>
            <a:ext cx="1712281" cy="1615394"/>
          </a:xfrm>
          <a:prstGeom prst="rect">
            <a:avLst/>
          </a:prstGeom>
        </p:spPr>
      </p:pic>
      <p:pic>
        <p:nvPicPr>
          <p:cNvPr id="13" name="Picture 12"/>
          <p:cNvPicPr>
            <a:picLocks noChangeAspect="1"/>
          </p:cNvPicPr>
          <p:nvPr/>
        </p:nvPicPr>
        <p:blipFill>
          <a:blip r:embed="rId4">
            <a:clrChange>
              <a:clrFrom>
                <a:srgbClr val="E9FFBE"/>
              </a:clrFrom>
              <a:clrTo>
                <a:srgbClr val="E9FFBE">
                  <a:alpha val="0"/>
                </a:srgbClr>
              </a:clrTo>
            </a:clrChange>
          </a:blip>
          <a:stretch>
            <a:fillRect/>
          </a:stretch>
        </p:blipFill>
        <p:spPr>
          <a:xfrm>
            <a:off x="5480953" y="1591323"/>
            <a:ext cx="1465774" cy="1769190"/>
          </a:xfrm>
          <a:prstGeom prst="rect">
            <a:avLst/>
          </a:prstGeom>
        </p:spPr>
      </p:pic>
      <p:pic>
        <p:nvPicPr>
          <p:cNvPr id="14" name="Picture 13"/>
          <p:cNvPicPr>
            <a:picLocks noChangeAspect="1"/>
          </p:cNvPicPr>
          <p:nvPr/>
        </p:nvPicPr>
        <p:blipFill>
          <a:blip r:embed="rId5"/>
          <a:stretch>
            <a:fillRect/>
          </a:stretch>
        </p:blipFill>
        <p:spPr>
          <a:xfrm>
            <a:off x="7283758" y="1802204"/>
            <a:ext cx="2164181" cy="1412915"/>
          </a:xfrm>
          <a:prstGeom prst="rect">
            <a:avLst/>
          </a:prstGeom>
        </p:spPr>
      </p:pic>
    </p:spTree>
    <p:extLst>
      <p:ext uri="{BB962C8B-B14F-4D97-AF65-F5344CB8AC3E}">
        <p14:creationId xmlns:p14="http://schemas.microsoft.com/office/powerpoint/2010/main" val="24470877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887258"/>
            <a:ext cx="5257799" cy="1815882"/>
          </a:xfrm>
          <a:prstGeom prst="rect">
            <a:avLst/>
          </a:prstGeom>
          <a:noFill/>
        </p:spPr>
        <p:txBody>
          <a:bodyPr wrap="square" rtlCol="0">
            <a:spAutoFit/>
          </a:bodyPr>
          <a:lstStyle/>
          <a:p>
            <a:pPr algn="ctr"/>
            <a:r>
              <a:rPr lang="en-US" sz="2800" b="1" dirty="0" smtClean="0"/>
              <a:t>Paul </a:t>
            </a:r>
            <a:r>
              <a:rPr lang="en-US" sz="2800" b="1" dirty="0" err="1" smtClean="0"/>
              <a:t>Derstine’s</a:t>
            </a:r>
            <a:r>
              <a:rPr lang="en-US" sz="2800" b="1" dirty="0" smtClean="0"/>
              <a:t> leadership and flexibility helped to make the partnership between IMA and ECC an effort worth pursuing. </a:t>
            </a:r>
            <a:endParaRPr lang="en-US" sz="2800" b="1" dirty="0"/>
          </a:p>
        </p:txBody>
      </p:sp>
      <p:pic>
        <p:nvPicPr>
          <p:cNvPr id="6" name="Picture 5"/>
          <p:cNvPicPr>
            <a:picLocks noChangeAspect="1"/>
          </p:cNvPicPr>
          <p:nvPr/>
        </p:nvPicPr>
        <p:blipFill>
          <a:blip r:embed="rId2"/>
          <a:stretch>
            <a:fillRect/>
          </a:stretch>
        </p:blipFill>
        <p:spPr>
          <a:xfrm>
            <a:off x="0" y="13855"/>
            <a:ext cx="5867400" cy="4829534"/>
          </a:xfrm>
          <a:prstGeom prst="rect">
            <a:avLst/>
          </a:prstGeom>
        </p:spPr>
      </p:pic>
      <p:pic>
        <p:nvPicPr>
          <p:cNvPr id="8" name="Picture 7"/>
          <p:cNvPicPr>
            <a:picLocks noChangeAspect="1"/>
          </p:cNvPicPr>
          <p:nvPr/>
        </p:nvPicPr>
        <p:blipFill>
          <a:blip r:embed="rId3"/>
          <a:stretch>
            <a:fillRect/>
          </a:stretch>
        </p:blipFill>
        <p:spPr>
          <a:xfrm>
            <a:off x="5921618" y="1506150"/>
            <a:ext cx="6270382" cy="5351850"/>
          </a:xfrm>
          <a:prstGeom prst="rect">
            <a:avLst/>
          </a:prstGeom>
        </p:spPr>
      </p:pic>
    </p:spTree>
    <p:extLst>
      <p:ext uri="{BB962C8B-B14F-4D97-AF65-F5344CB8AC3E}">
        <p14:creationId xmlns:p14="http://schemas.microsoft.com/office/powerpoint/2010/main" val="19260459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68136"/>
            <a:ext cx="8991600" cy="4419600"/>
          </a:xfrm>
        </p:spPr>
        <p:txBody>
          <a:bodyPr>
            <a:noAutofit/>
          </a:bodyPr>
          <a:lstStyle/>
          <a:p>
            <a:pPr marL="0" indent="0" algn="just">
              <a:lnSpc>
                <a:spcPts val="3000"/>
              </a:lnSpc>
              <a:spcBef>
                <a:spcPts val="0"/>
              </a:spcBef>
              <a:buNone/>
            </a:pPr>
            <a:r>
              <a:rPr lang="en-US" sz="2800" b="1" i="1" spc="-30" dirty="0"/>
              <a:t>I consider my role in SANRU to be the single most important </a:t>
            </a:r>
            <a:r>
              <a:rPr lang="en-US" sz="2800" b="1" i="1" spc="-30" dirty="0" smtClean="0"/>
              <a:t>professional accomplishment </a:t>
            </a:r>
            <a:r>
              <a:rPr lang="en-US" sz="2800" b="1" i="1" spc="-30" dirty="0"/>
              <a:t>of my career</a:t>
            </a:r>
            <a:r>
              <a:rPr lang="en-US" sz="2800" b="1" i="1" spc="-30" dirty="0" smtClean="0"/>
              <a:t>.</a:t>
            </a:r>
            <a:r>
              <a:rPr lang="en-US" sz="2800" b="1" i="1" spc="-30" dirty="0"/>
              <a:t> To be specific, in helping to facilitate renewed and strong USAID funding for SANRU and its unparalleled group of dedicated professionals (many of whom will be present at your event), I believe I helped improve, and in many cases, save the lives of tens of thousands of Congolese children and women</a:t>
            </a:r>
            <a:r>
              <a:rPr lang="en-US" sz="2800" b="1" i="1" spc="-30" dirty="0" smtClean="0"/>
              <a:t>.</a:t>
            </a:r>
          </a:p>
          <a:p>
            <a:pPr marL="0" indent="0" algn="just">
              <a:lnSpc>
                <a:spcPts val="3000"/>
              </a:lnSpc>
              <a:spcBef>
                <a:spcPts val="0"/>
              </a:spcBef>
              <a:buNone/>
            </a:pPr>
            <a:endParaRPr lang="en-US" sz="2800" b="1" i="1" spc="-30" dirty="0" smtClean="0"/>
          </a:p>
          <a:p>
            <a:pPr marL="0" indent="0" algn="just">
              <a:lnSpc>
                <a:spcPts val="3000"/>
              </a:lnSpc>
              <a:spcBef>
                <a:spcPts val="0"/>
              </a:spcBef>
              <a:buNone/>
            </a:pPr>
            <a:r>
              <a:rPr lang="en-US" sz="2800" b="1" i="1" spc="-30" dirty="0" smtClean="0"/>
              <a:t>I </a:t>
            </a:r>
            <a:r>
              <a:rPr lang="en-US" sz="2800" b="1" i="1" spc="-30" dirty="0"/>
              <a:t>have so much more I could say about SANRU, and working with Larry, Leon, Bill, and so many other people I consider among the great people alive today. It was an extreme privilege for me to be able to work so closely with so many of </a:t>
            </a:r>
            <a:r>
              <a:rPr lang="en-US" sz="2800" b="1" i="1" spc="-30" dirty="0" smtClean="0"/>
              <a:t>you. Thanks </a:t>
            </a:r>
            <a:r>
              <a:rPr lang="en-US" sz="2800" b="1" i="1" spc="-30" dirty="0"/>
              <a:t>for letting me send this in. It almost breaks my heart that I can't be there. Yes, that's how strongly I feel</a:t>
            </a:r>
            <a:r>
              <a:rPr lang="en-US" sz="2800" b="1" i="1" spc="-30" dirty="0" smtClean="0"/>
              <a:t>.</a:t>
            </a:r>
            <a:endParaRPr lang="en-US" sz="2800" b="1" i="1" spc="-30" dirty="0"/>
          </a:p>
        </p:txBody>
      </p:sp>
      <p:pic>
        <p:nvPicPr>
          <p:cNvPr id="9" name="Picture 8"/>
          <p:cNvPicPr>
            <a:picLocks noChangeAspect="1"/>
          </p:cNvPicPr>
          <p:nvPr/>
        </p:nvPicPr>
        <p:blipFill>
          <a:blip r:embed="rId2"/>
          <a:stretch>
            <a:fillRect/>
          </a:stretch>
        </p:blipFill>
        <p:spPr>
          <a:xfrm>
            <a:off x="9448801" y="0"/>
            <a:ext cx="2743200" cy="6847130"/>
          </a:xfrm>
          <a:prstGeom prst="rect">
            <a:avLst/>
          </a:prstGeom>
        </p:spPr>
      </p:pic>
      <p:sp>
        <p:nvSpPr>
          <p:cNvPr id="2" name="Title 1"/>
          <p:cNvSpPr>
            <a:spLocks noGrp="1"/>
          </p:cNvSpPr>
          <p:nvPr>
            <p:ph type="title"/>
          </p:nvPr>
        </p:nvSpPr>
        <p:spPr>
          <a:xfrm>
            <a:off x="1828800" y="152400"/>
            <a:ext cx="5943600" cy="1219200"/>
          </a:xfrm>
        </p:spPr>
        <p:txBody>
          <a:bodyPr lIns="0" tIns="0" rIns="0" bIns="0">
            <a:noAutofit/>
          </a:bodyPr>
          <a:lstStyle/>
          <a:p>
            <a:pPr algn="l">
              <a:lnSpc>
                <a:spcPts val="4000"/>
              </a:lnSpc>
            </a:pPr>
            <a:r>
              <a:rPr lang="en-US" sz="5800" spc="-50" dirty="0" smtClean="0">
                <a:latin typeface="Arial Black" panose="020B0A04020102020204" pitchFamily="34" charset="0"/>
              </a:rPr>
              <a:t>Tony Gambino</a:t>
            </a:r>
            <a:br>
              <a:rPr lang="en-US" sz="5800" spc="-50" dirty="0" smtClean="0">
                <a:latin typeface="Arial Black" panose="020B0A04020102020204" pitchFamily="34" charset="0"/>
              </a:rPr>
            </a:br>
            <a:r>
              <a:rPr lang="en-US" sz="2400" spc="-50" dirty="0" smtClean="0">
                <a:latin typeface="Arial Black" panose="020B0A04020102020204" pitchFamily="34" charset="0"/>
              </a:rPr>
              <a:t>USAID Mission Director 2002-2004</a:t>
            </a:r>
            <a:endParaRPr lang="en-US" sz="2400" spc="-50" dirty="0">
              <a:latin typeface="Arial Black" panose="020B0A04020102020204" pitchFamily="34" charset="0"/>
            </a:endParaRPr>
          </a:p>
        </p:txBody>
      </p:sp>
    </p:spTree>
    <p:extLst>
      <p:ext uri="{BB962C8B-B14F-4D97-AF65-F5344CB8AC3E}">
        <p14:creationId xmlns:p14="http://schemas.microsoft.com/office/powerpoint/2010/main" val="1359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1" y="428625"/>
            <a:ext cx="8356401" cy="5867400"/>
          </a:xfrm>
          <a:prstGeom prst="rect">
            <a:avLst/>
          </a:prstGeom>
          <a:ln w="127000" cmpd="thickThin">
            <a:solidFill>
              <a:schemeClr val="tx1"/>
            </a:solidFill>
          </a:ln>
        </p:spPr>
      </p:pic>
      <p:sp>
        <p:nvSpPr>
          <p:cNvPr id="2" name="Title 1"/>
          <p:cNvSpPr>
            <a:spLocks noGrp="1"/>
          </p:cNvSpPr>
          <p:nvPr>
            <p:ph type="title"/>
          </p:nvPr>
        </p:nvSpPr>
        <p:spPr>
          <a:xfrm>
            <a:off x="2819400" y="6172200"/>
            <a:ext cx="6400800" cy="685800"/>
          </a:xfrm>
          <a:solidFill>
            <a:schemeClr val="bg1"/>
          </a:solidFill>
          <a:ln w="25400">
            <a:solidFill>
              <a:schemeClr val="tx1"/>
            </a:solidFill>
          </a:ln>
        </p:spPr>
        <p:txBody>
          <a:bodyPr>
            <a:noAutofit/>
          </a:bodyPr>
          <a:lstStyle/>
          <a:p>
            <a:pPr>
              <a:spcBef>
                <a:spcPts val="1200"/>
              </a:spcBef>
              <a:spcAft>
                <a:spcPts val="1200"/>
              </a:spcAft>
            </a:pPr>
            <a:r>
              <a:rPr lang="en-US" sz="4800" b="1" dirty="0" smtClean="0"/>
              <a:t>2011+: </a:t>
            </a:r>
            <a:r>
              <a:rPr lang="en-US" sz="4800" b="1" dirty="0"/>
              <a:t>SANRU NGO</a:t>
            </a:r>
          </a:p>
        </p:txBody>
      </p:sp>
    </p:spTree>
    <p:extLst>
      <p:ext uri="{BB962C8B-B14F-4D97-AF65-F5344CB8AC3E}">
        <p14:creationId xmlns:p14="http://schemas.microsoft.com/office/powerpoint/2010/main" val="1669594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6" name="Rectangle 6"/>
          <p:cNvSpPr>
            <a:spLocks noGrp="1" noChangeArrowheads="1"/>
          </p:cNvSpPr>
          <p:nvPr>
            <p:ph type="title"/>
          </p:nvPr>
        </p:nvSpPr>
        <p:spPr>
          <a:xfrm>
            <a:off x="1143000" y="152401"/>
            <a:ext cx="8686800" cy="381000"/>
          </a:xfrm>
        </p:spPr>
        <p:txBody>
          <a:bodyPr>
            <a:noAutofit/>
          </a:bodyPr>
          <a:lstStyle/>
          <a:p>
            <a:r>
              <a:rPr lang="en-US" altLang="en-US" sz="3200" b="1" dirty="0" smtClean="0">
                <a:latin typeface="Comic Sans MS" panose="030F0702030302020204" pitchFamily="66" charset="0"/>
              </a:rPr>
              <a:t>The Situation in the 1960s-1970s</a:t>
            </a:r>
            <a:endParaRPr lang="en-US" altLang="en-US" sz="3200" b="1" dirty="0">
              <a:latin typeface="Comic Sans MS" panose="030F0702030302020204" pitchFamily="66" charset="0"/>
            </a:endParaRPr>
          </a:p>
        </p:txBody>
      </p:sp>
      <p:pic>
        <p:nvPicPr>
          <p:cNvPr id="3" name="Picture 2"/>
          <p:cNvPicPr>
            <a:picLocks noChangeAspect="1"/>
          </p:cNvPicPr>
          <p:nvPr/>
        </p:nvPicPr>
        <p:blipFill>
          <a:blip r:embed="rId3">
            <a:clrChange>
              <a:clrFrom>
                <a:srgbClr val="4DFFFB"/>
              </a:clrFrom>
              <a:clrTo>
                <a:srgbClr val="4DFFFB">
                  <a:alpha val="0"/>
                </a:srgbClr>
              </a:clrTo>
            </a:clrChange>
          </a:blip>
          <a:stretch>
            <a:fillRect/>
          </a:stretch>
        </p:blipFill>
        <p:spPr>
          <a:xfrm>
            <a:off x="4724400" y="554182"/>
            <a:ext cx="6771387" cy="6278415"/>
          </a:xfrm>
          <a:prstGeom prst="rect">
            <a:avLst/>
          </a:prstGeom>
        </p:spPr>
      </p:pic>
      <p:sp>
        <p:nvSpPr>
          <p:cNvPr id="4" name="TextBox 3"/>
          <p:cNvSpPr txBox="1"/>
          <p:nvPr/>
        </p:nvSpPr>
        <p:spPr>
          <a:xfrm>
            <a:off x="1676400" y="886962"/>
            <a:ext cx="3505200" cy="1696426"/>
          </a:xfrm>
          <a:prstGeom prst="rect">
            <a:avLst/>
          </a:prstGeom>
          <a:noFill/>
        </p:spPr>
        <p:txBody>
          <a:bodyPr wrap="square" rtlCol="0">
            <a:spAutoFit/>
          </a:bodyPr>
          <a:lstStyle/>
          <a:p>
            <a:pPr>
              <a:lnSpc>
                <a:spcPts val="2500"/>
              </a:lnSpc>
            </a:pPr>
            <a:r>
              <a:rPr lang="en-US" sz="2400" b="1" dirty="0" smtClean="0"/>
              <a:t>By 1960 there was a complex network of more than 400 hospitals managed by the Gov’t, churches and NGOs</a:t>
            </a:r>
            <a:endParaRPr lang="en-US" sz="2400" b="1" dirty="0"/>
          </a:p>
        </p:txBody>
      </p:sp>
      <p:sp>
        <p:nvSpPr>
          <p:cNvPr id="10" name="TextBox 9"/>
          <p:cNvSpPr txBox="1"/>
          <p:nvPr/>
        </p:nvSpPr>
        <p:spPr>
          <a:xfrm>
            <a:off x="1676400" y="5181600"/>
            <a:ext cx="2819400" cy="1375826"/>
          </a:xfrm>
          <a:prstGeom prst="rect">
            <a:avLst/>
          </a:prstGeom>
          <a:noFill/>
        </p:spPr>
        <p:txBody>
          <a:bodyPr wrap="square" rtlCol="0">
            <a:spAutoFit/>
          </a:bodyPr>
          <a:lstStyle/>
          <a:p>
            <a:pPr>
              <a:lnSpc>
                <a:spcPts val="2500"/>
              </a:lnSpc>
            </a:pPr>
            <a:r>
              <a:rPr lang="en-US" sz="2400" b="1" dirty="0" smtClean="0"/>
              <a:t>Some visionaries began looking and working beyond the walls of the hospital.</a:t>
            </a:r>
            <a:endParaRPr lang="en-US" sz="2400" b="1" dirty="0"/>
          </a:p>
        </p:txBody>
      </p:sp>
      <p:pic>
        <p:nvPicPr>
          <p:cNvPr id="11"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2209800" y="2667000"/>
            <a:ext cx="1565997" cy="2303101"/>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44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10972800" cy="2667000"/>
          </a:xfrm>
        </p:spPr>
        <p:txBody>
          <a:bodyPr>
            <a:normAutofit fontScale="90000"/>
          </a:bodyPr>
          <a:lstStyle/>
          <a:p>
            <a:r>
              <a:rPr lang="en-US" b="1" dirty="0"/>
              <a:t/>
            </a:r>
            <a:br>
              <a:rPr lang="en-US" b="1" dirty="0"/>
            </a:br>
            <a:r>
              <a:rPr lang="en-US" b="1" dirty="0" smtClean="0"/>
              <a:t>A Brief History of </a:t>
            </a:r>
            <a:br>
              <a:rPr lang="en-US" b="1" dirty="0" smtClean="0"/>
            </a:br>
            <a:r>
              <a:rPr lang="en-US" b="1" dirty="0" smtClean="0"/>
              <a:t>ECC’s Health Work </a:t>
            </a:r>
            <a:br>
              <a:rPr lang="en-US" b="1" dirty="0" smtClean="0"/>
            </a:br>
            <a:r>
              <a:rPr lang="en-US" b="1" dirty="0" smtClean="0"/>
              <a:t>(including SANRU)</a:t>
            </a:r>
            <a:br>
              <a:rPr lang="en-US" b="1" dirty="0" smtClean="0"/>
            </a:br>
            <a:r>
              <a:rPr lang="en-US" b="1" dirty="0"/>
              <a:t/>
            </a:r>
            <a:br>
              <a:rPr lang="en-US" b="1" dirty="0"/>
            </a:br>
            <a:r>
              <a:rPr lang="en-US" sz="4000" b="1" dirty="0"/>
              <a:t>by </a:t>
            </a:r>
            <a:r>
              <a:rPr lang="en-US" sz="4000" b="1" dirty="0" err="1"/>
              <a:t>Diakumbi</a:t>
            </a:r>
            <a:r>
              <a:rPr lang="en-US" sz="4000" b="1" dirty="0"/>
              <a:t> </a:t>
            </a:r>
            <a:r>
              <a:rPr lang="en-US" sz="4000" b="1" dirty="0" err="1" smtClean="0"/>
              <a:t>Zabusu</a:t>
            </a:r>
            <a:r>
              <a:rPr lang="en-US" sz="4000" dirty="0" smtClean="0"/>
              <a:t/>
            </a:r>
            <a:br>
              <a:rPr lang="en-US" sz="4000" dirty="0" smtClean="0"/>
            </a:br>
            <a:r>
              <a:rPr lang="en-US" sz="2700" dirty="0" smtClean="0"/>
              <a:t>ECC Representative to SANRU NGO</a:t>
            </a:r>
            <a:endParaRPr lang="en-US" sz="3100" dirty="0"/>
          </a:p>
        </p:txBody>
      </p:sp>
    </p:spTree>
    <p:extLst>
      <p:ext uri="{BB962C8B-B14F-4D97-AF65-F5344CB8AC3E}">
        <p14:creationId xmlns:p14="http://schemas.microsoft.com/office/powerpoint/2010/main" val="1695001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62400" y="345122"/>
            <a:ext cx="4589450" cy="61192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30901" y="5625359"/>
            <a:ext cx="3897990" cy="830997"/>
          </a:xfrm>
          <a:prstGeom prst="rect">
            <a:avLst/>
          </a:prstGeom>
          <a:noFill/>
        </p:spPr>
        <p:txBody>
          <a:bodyPr wrap="none" rtlCol="0">
            <a:spAutoFit/>
          </a:bodyPr>
          <a:lstStyle/>
          <a:p>
            <a:pPr algn="ctr"/>
            <a:r>
              <a:rPr lang="en-US" sz="2400" dirty="0" smtClean="0">
                <a:solidFill>
                  <a:schemeClr val="bg1"/>
                </a:solidFill>
              </a:rPr>
              <a:t>Bishop </a:t>
            </a:r>
            <a:r>
              <a:rPr lang="en-US" sz="2400" dirty="0">
                <a:solidFill>
                  <a:schemeClr val="bg1"/>
                </a:solidFill>
              </a:rPr>
              <a:t>Pierre </a:t>
            </a:r>
            <a:r>
              <a:rPr lang="en-US" sz="2400" dirty="0" smtClean="0">
                <a:solidFill>
                  <a:schemeClr val="bg1"/>
                </a:solidFill>
              </a:rPr>
              <a:t>MARINI BODHO</a:t>
            </a:r>
          </a:p>
          <a:p>
            <a:pPr algn="ctr"/>
            <a:r>
              <a:rPr lang="en-US" sz="2400" dirty="0" smtClean="0">
                <a:solidFill>
                  <a:schemeClr val="bg1"/>
                </a:solidFill>
              </a:rPr>
              <a:t>President of ECC</a:t>
            </a:r>
            <a:endParaRPr lang="en-US" sz="2400" dirty="0">
              <a:solidFill>
                <a:schemeClr val="bg1"/>
              </a:solidFill>
            </a:endParaRPr>
          </a:p>
        </p:txBody>
      </p:sp>
    </p:spTree>
    <p:extLst>
      <p:ext uri="{BB962C8B-B14F-4D97-AF65-F5344CB8AC3E}">
        <p14:creationId xmlns:p14="http://schemas.microsoft.com/office/powerpoint/2010/main" val="2638046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0"/>
            <a:ext cx="7300840" cy="6860355"/>
          </a:xfrm>
          <a:prstGeom prst="rect">
            <a:avLst/>
          </a:prstGeom>
        </p:spPr>
      </p:pic>
      <p:pic>
        <p:nvPicPr>
          <p:cNvPr id="11" name="Picture 10"/>
          <p:cNvPicPr>
            <a:picLocks noChangeAspect="1"/>
          </p:cNvPicPr>
          <p:nvPr/>
        </p:nvPicPr>
        <p:blipFill>
          <a:blip r:embed="rId3">
            <a:clrChange>
              <a:clrFrom>
                <a:srgbClr val="E9FFBE"/>
              </a:clrFrom>
              <a:clrTo>
                <a:srgbClr val="E9FFBE">
                  <a:alpha val="0"/>
                </a:srgbClr>
              </a:clrTo>
            </a:clrChange>
          </a:blip>
          <a:stretch>
            <a:fillRect/>
          </a:stretch>
        </p:blipFill>
        <p:spPr>
          <a:xfrm>
            <a:off x="2438400" y="258397"/>
            <a:ext cx="1633955" cy="1970096"/>
          </a:xfrm>
          <a:prstGeom prst="rect">
            <a:avLst/>
          </a:prstGeom>
        </p:spPr>
      </p:pic>
      <p:sp>
        <p:nvSpPr>
          <p:cNvPr id="3" name="TextBox 2"/>
          <p:cNvSpPr txBox="1"/>
          <p:nvPr/>
        </p:nvSpPr>
        <p:spPr>
          <a:xfrm>
            <a:off x="148054" y="2438400"/>
            <a:ext cx="4195345" cy="3108543"/>
          </a:xfrm>
          <a:prstGeom prst="rect">
            <a:avLst/>
          </a:prstGeom>
          <a:noFill/>
        </p:spPr>
        <p:txBody>
          <a:bodyPr wrap="square" rtlCol="0">
            <a:spAutoFit/>
          </a:bodyPr>
          <a:lstStyle/>
          <a:p>
            <a:pPr algn="just"/>
            <a:r>
              <a:rPr lang="en-US" sz="2800" b="1" i="1" dirty="0"/>
              <a:t>By 1987, more than 100 decentralized health zones were functional, and access to primary health care services increases had increase from 10% to around 50%. </a:t>
            </a:r>
          </a:p>
        </p:txBody>
      </p:sp>
    </p:spTree>
    <p:extLst>
      <p:ext uri="{BB962C8B-B14F-4D97-AF65-F5344CB8AC3E}">
        <p14:creationId xmlns:p14="http://schemas.microsoft.com/office/powerpoint/2010/main" val="25317854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0972800" cy="1143000"/>
          </a:xfrm>
        </p:spPr>
        <p:txBody>
          <a:bodyPr/>
          <a:lstStyle/>
          <a:p>
            <a:r>
              <a:rPr lang="en-US" b="1" dirty="0" smtClean="0"/>
              <a:t>From the 1991 Evaluation of SANRU II</a:t>
            </a:r>
            <a:endParaRPr lang="en-US" b="1" dirty="0"/>
          </a:p>
        </p:txBody>
      </p:sp>
      <p:sp>
        <p:nvSpPr>
          <p:cNvPr id="4" name="Rectangle 3"/>
          <p:cNvSpPr/>
          <p:nvPr/>
        </p:nvSpPr>
        <p:spPr>
          <a:xfrm>
            <a:off x="762000" y="1219200"/>
            <a:ext cx="10668000" cy="5233740"/>
          </a:xfrm>
          <a:prstGeom prst="rect">
            <a:avLst/>
          </a:prstGeom>
          <a:solidFill>
            <a:schemeClr val="bg1"/>
          </a:solidFill>
          <a:ln w="63500" cmpd="thinThick">
            <a:solidFill>
              <a:schemeClr val="tx1"/>
            </a:solidFill>
          </a:ln>
        </p:spPr>
        <p:txBody>
          <a:bodyPr wrap="square" lIns="0" tIns="0" rIns="0" bIns="0">
            <a:spAutoFit/>
          </a:bodyPr>
          <a:lstStyle/>
          <a:p>
            <a:pPr marL="457200" marR="457200" algn="just">
              <a:lnSpc>
                <a:spcPct val="115000"/>
              </a:lnSpc>
              <a:spcBef>
                <a:spcPts val="60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1100" b="1" i="1" spc="-30" dirty="0" smtClean="0">
              <a:latin typeface="Times New Roman" panose="02020603050405020304" pitchFamily="18" charset="0"/>
              <a:ea typeface="Times New Roman" panose="02020603050405020304" pitchFamily="18" charset="0"/>
            </a:endParaRPr>
          </a:p>
          <a:p>
            <a:pPr marL="457200" marR="457200" algn="just">
              <a:lnSpc>
                <a:spcPct val="115000"/>
              </a:lnSpc>
              <a:spcBef>
                <a:spcPts val="60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800" b="1" i="1" spc="-30" dirty="0" smtClean="0">
                <a:latin typeface="Times New Roman" panose="02020603050405020304" pitchFamily="18" charset="0"/>
                <a:ea typeface="Times New Roman" panose="02020603050405020304" pitchFamily="18" charset="0"/>
              </a:rPr>
              <a:t>SANRU's </a:t>
            </a:r>
            <a:r>
              <a:rPr lang="fr-CD" sz="2800" b="1" i="1" spc="-30" dirty="0" smtClean="0">
                <a:latin typeface="Times New Roman" panose="02020603050405020304" pitchFamily="18" charset="0"/>
                <a:ea typeface="Times New Roman" panose="02020603050405020304" pitchFamily="18" charset="0"/>
              </a:rPr>
              <a:t>raison d'être </a:t>
            </a:r>
            <a:r>
              <a:rPr lang="en-US" sz="2800" b="1" i="1" spc="-30" dirty="0" smtClean="0">
                <a:latin typeface="Times New Roman" panose="02020603050405020304" pitchFamily="18" charset="0"/>
                <a:ea typeface="Times New Roman" panose="02020603050405020304" pitchFamily="18" charset="0"/>
              </a:rPr>
              <a:t>is </a:t>
            </a:r>
            <a:r>
              <a:rPr lang="en-US" sz="2800" b="1" i="1" spc="-30" dirty="0">
                <a:latin typeface="Times New Roman" panose="02020603050405020304" pitchFamily="18" charset="0"/>
                <a:ea typeface="Times New Roman" panose="02020603050405020304" pitchFamily="18" charset="0"/>
              </a:rPr>
              <a:t>the initiation and strengthening of the health zones' ability to render primary health care to rural populations. SANRU has been dramatically successful in initiating or extending primary health care activities...  </a:t>
            </a:r>
            <a:endParaRPr lang="en-US" sz="2800" b="1" i="1" spc="-30" dirty="0" smtClean="0">
              <a:latin typeface="Times New Roman" panose="02020603050405020304" pitchFamily="18" charset="0"/>
              <a:ea typeface="Times New Roman" panose="02020603050405020304" pitchFamily="18" charset="0"/>
            </a:endParaRPr>
          </a:p>
          <a:p>
            <a:pPr marL="457200" marR="457200" algn="just">
              <a:lnSpc>
                <a:spcPct val="115000"/>
              </a:lnSpc>
              <a:spcBef>
                <a:spcPts val="1200"/>
              </a:spcBef>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r>
              <a:rPr lang="en-US" sz="2800" b="1" i="1" spc="-30" dirty="0" smtClean="0">
                <a:latin typeface="Times New Roman" panose="02020603050405020304" pitchFamily="18" charset="0"/>
                <a:ea typeface="Times New Roman" panose="02020603050405020304" pitchFamily="18" charset="0"/>
              </a:rPr>
              <a:t>The concept of the health zone is a strong building block for the future development of the Zairian health system. By keeping this concept viable, SANRU can offer to a future, more development-minded GOZ a model, based on the health zone concept, on which to build a sustainable, effective, and efficient national health system.</a:t>
            </a:r>
          </a:p>
          <a:p>
            <a:pPr marL="457200" marR="457200" algn="just">
              <a:lnSpc>
                <a:spcPct val="115000"/>
              </a:lnSpc>
              <a:spcBef>
                <a:spcPts val="1200"/>
              </a:spcBef>
              <a:spcAft>
                <a:spcPts val="180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pPr>
            <a:endParaRPr lang="en-US" sz="1100" b="1" i="1" spc="-3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80358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46428" y="284163"/>
            <a:ext cx="8463888" cy="6172200"/>
          </a:xfrm>
          <a:prstGeom prst="rect">
            <a:avLst/>
          </a:prstGeom>
          <a:ln w="127000" cmpd="thinThick">
            <a:solidFill>
              <a:schemeClr val="tx1"/>
            </a:solidFill>
          </a:ln>
        </p:spPr>
      </p:pic>
      <p:sp>
        <p:nvSpPr>
          <p:cNvPr id="5" name="Title 1"/>
          <p:cNvSpPr txBox="1">
            <a:spLocks/>
          </p:cNvSpPr>
          <p:nvPr/>
        </p:nvSpPr>
        <p:spPr>
          <a:xfrm>
            <a:off x="1846428" y="5715000"/>
            <a:ext cx="8463888" cy="762000"/>
          </a:xfrm>
          <a:prstGeom prst="rect">
            <a:avLst/>
          </a:prstGeom>
          <a:solidFill>
            <a:schemeClr val="accent6">
              <a:lumMod val="20000"/>
              <a:lumOff val="80000"/>
            </a:schemeClr>
          </a:solidFill>
          <a:ln w="25400">
            <a:solidFill>
              <a:schemeClr val="accent1">
                <a:shade val="50000"/>
              </a:schemeClr>
            </a:solidFill>
          </a:ln>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000"/>
              </a:lnSpc>
              <a:spcBef>
                <a:spcPts val="0"/>
              </a:spcBef>
            </a:pPr>
            <a:r>
              <a:rPr lang="en-US" sz="2800" spc="-30" dirty="0" smtClean="0"/>
              <a:t>SANRU’s 2003 Colloquium created a re-unified                    effort for health systems rebuilding </a:t>
            </a:r>
            <a:r>
              <a:rPr lang="en-US" sz="2800" spc="-30" dirty="0"/>
              <a:t> </a:t>
            </a:r>
          </a:p>
        </p:txBody>
      </p:sp>
    </p:spTree>
    <p:extLst>
      <p:ext uri="{BB962C8B-B14F-4D97-AF65-F5344CB8AC3E}">
        <p14:creationId xmlns:p14="http://schemas.microsoft.com/office/powerpoint/2010/main" val="16324576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138"/>
            <a:ext cx="11582400" cy="1143000"/>
          </a:xfrm>
        </p:spPr>
        <p:txBody>
          <a:bodyPr>
            <a:normAutofit fontScale="90000"/>
          </a:bodyPr>
          <a:lstStyle/>
          <a:p>
            <a:r>
              <a:rPr lang="en-US" b="1" dirty="0"/>
              <a:t>A Spectrum of SANRU Program Partnership Projects</a:t>
            </a:r>
            <a:endParaRPr lang="en-US" dirty="0"/>
          </a:p>
        </p:txBody>
      </p:sp>
      <p:pic>
        <p:nvPicPr>
          <p:cNvPr id="3" name="Picture 2"/>
          <p:cNvPicPr>
            <a:picLocks noChangeAspect="1"/>
          </p:cNvPicPr>
          <p:nvPr/>
        </p:nvPicPr>
        <p:blipFill>
          <a:blip r:embed="rId2"/>
          <a:stretch>
            <a:fillRect/>
          </a:stretch>
        </p:blipFill>
        <p:spPr>
          <a:xfrm>
            <a:off x="2057400" y="990600"/>
            <a:ext cx="7575465" cy="5638800"/>
          </a:xfrm>
          <a:prstGeom prst="rect">
            <a:avLst/>
          </a:prstGeom>
        </p:spPr>
      </p:pic>
    </p:spTree>
    <p:extLst>
      <p:ext uri="{BB962C8B-B14F-4D97-AF65-F5344CB8AC3E}">
        <p14:creationId xmlns:p14="http://schemas.microsoft.com/office/powerpoint/2010/main" val="18327350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0" y="195036"/>
            <a:ext cx="9144000" cy="6467929"/>
          </a:xfrm>
          <a:prstGeom prst="rect">
            <a:avLst/>
          </a:prstGeom>
        </p:spPr>
      </p:pic>
      <p:sp>
        <p:nvSpPr>
          <p:cNvPr id="3" name="TextBox 2"/>
          <p:cNvSpPr txBox="1"/>
          <p:nvPr/>
        </p:nvSpPr>
        <p:spPr>
          <a:xfrm>
            <a:off x="1524000" y="220189"/>
            <a:ext cx="4648200" cy="1200329"/>
          </a:xfrm>
          <a:prstGeom prst="rect">
            <a:avLst/>
          </a:prstGeom>
          <a:noFill/>
        </p:spPr>
        <p:txBody>
          <a:bodyPr wrap="square" rtlCol="0">
            <a:spAutoFit/>
          </a:bodyPr>
          <a:lstStyle/>
          <a:p>
            <a:pPr algn="ctr"/>
            <a:r>
              <a:rPr lang="en-US" sz="2400" b="1" dirty="0" smtClean="0"/>
              <a:t>SANRU’s Current Portfolio</a:t>
            </a:r>
          </a:p>
          <a:p>
            <a:pPr algn="ctr"/>
            <a:r>
              <a:rPr lang="en-US" sz="2400" b="1" dirty="0"/>
              <a:t>o</a:t>
            </a:r>
            <a:r>
              <a:rPr lang="en-US" sz="2400" b="1" dirty="0" smtClean="0"/>
              <a:t>f Projects assisting</a:t>
            </a:r>
          </a:p>
          <a:p>
            <a:pPr algn="ctr"/>
            <a:r>
              <a:rPr lang="en-US" sz="2400" b="1" dirty="0" smtClean="0"/>
              <a:t>418 of 516 HZs</a:t>
            </a:r>
            <a:endParaRPr lang="en-US" sz="2400" b="1" dirty="0"/>
          </a:p>
        </p:txBody>
      </p:sp>
    </p:spTree>
    <p:extLst>
      <p:ext uri="{BB962C8B-B14F-4D97-AF65-F5344CB8AC3E}">
        <p14:creationId xmlns:p14="http://schemas.microsoft.com/office/powerpoint/2010/main" val="2502245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3710" y="990600"/>
            <a:ext cx="7338982" cy="5153025"/>
          </a:xfrm>
          <a:prstGeom prst="rect">
            <a:avLst/>
          </a:prstGeom>
          <a:ln w="127000" cmpd="thickThin">
            <a:noFill/>
          </a:ln>
        </p:spPr>
      </p:pic>
      <p:sp>
        <p:nvSpPr>
          <p:cNvPr id="6" name="TextBox 5"/>
          <p:cNvSpPr txBox="1"/>
          <p:nvPr/>
        </p:nvSpPr>
        <p:spPr>
          <a:xfrm>
            <a:off x="2232435" y="6296025"/>
            <a:ext cx="7701532" cy="584775"/>
          </a:xfrm>
          <a:prstGeom prst="rect">
            <a:avLst/>
          </a:prstGeom>
          <a:noFill/>
        </p:spPr>
        <p:txBody>
          <a:bodyPr wrap="none" rtlCol="0">
            <a:spAutoFit/>
          </a:bodyPr>
          <a:lstStyle/>
          <a:p>
            <a:r>
              <a:rPr lang="en-US" sz="3200" b="1" dirty="0" smtClean="0"/>
              <a:t>The SANRU story continues into our future!</a:t>
            </a:r>
            <a:endParaRPr lang="en-US" sz="3200" b="1" dirty="0"/>
          </a:p>
        </p:txBody>
      </p:sp>
    </p:spTree>
    <p:extLst>
      <p:ext uri="{BB962C8B-B14F-4D97-AF65-F5344CB8AC3E}">
        <p14:creationId xmlns:p14="http://schemas.microsoft.com/office/powerpoint/2010/main" val="2628283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12168" y="1017104"/>
            <a:ext cx="8382000" cy="3276600"/>
          </a:xfrm>
        </p:spPr>
        <p:txBody>
          <a:bodyPr>
            <a:normAutofit fontScale="85000" lnSpcReduction="20000"/>
          </a:bodyPr>
          <a:lstStyle/>
          <a:p>
            <a:pPr marL="0" indent="0" algn="ctr">
              <a:buNone/>
            </a:pPr>
            <a:r>
              <a:rPr lang="en-US" sz="5700" b="1" dirty="0" smtClean="0"/>
              <a:t>IMA’s Partnership </a:t>
            </a:r>
          </a:p>
          <a:p>
            <a:pPr marL="0" indent="0" algn="ctr">
              <a:buNone/>
            </a:pPr>
            <a:r>
              <a:rPr lang="en-US" sz="5700" b="1" dirty="0" smtClean="0"/>
              <a:t>with ECC for SANRU</a:t>
            </a:r>
          </a:p>
          <a:p>
            <a:pPr marL="0" indent="0" algn="ctr">
              <a:buNone/>
            </a:pPr>
            <a:endParaRPr lang="en-US" sz="4400" b="1" dirty="0"/>
          </a:p>
          <a:p>
            <a:pPr marL="0" indent="0" algn="ctr">
              <a:buNone/>
            </a:pPr>
            <a:r>
              <a:rPr lang="en-US" sz="4400" b="1" dirty="0" smtClean="0"/>
              <a:t>By Rick Santos</a:t>
            </a:r>
          </a:p>
          <a:p>
            <a:pPr marL="0" indent="0" algn="ctr">
              <a:buNone/>
            </a:pPr>
            <a:r>
              <a:rPr lang="en-US" sz="3800" dirty="0" smtClean="0"/>
              <a:t>President IMA World Health</a:t>
            </a:r>
            <a:endParaRPr lang="en-US" sz="3800" dirty="0"/>
          </a:p>
        </p:txBody>
      </p:sp>
      <p:sp>
        <p:nvSpPr>
          <p:cNvPr id="7" name="TextBox 6"/>
          <p:cNvSpPr txBox="1"/>
          <p:nvPr/>
        </p:nvSpPr>
        <p:spPr>
          <a:xfrm>
            <a:off x="2590800" y="4267200"/>
            <a:ext cx="6624736" cy="2063029"/>
          </a:xfrm>
          <a:prstGeom prst="rect">
            <a:avLst/>
          </a:prstGeom>
          <a:solidFill>
            <a:schemeClr val="bg1"/>
          </a:solid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2908294" y="4518932"/>
            <a:ext cx="1712281" cy="1615394"/>
          </a:xfrm>
          <a:prstGeom prst="rect">
            <a:avLst/>
          </a:prstGeom>
        </p:spPr>
      </p:pic>
      <p:pic>
        <p:nvPicPr>
          <p:cNvPr id="9" name="Picture 8"/>
          <p:cNvPicPr>
            <a:picLocks noChangeAspect="1"/>
          </p:cNvPicPr>
          <p:nvPr/>
        </p:nvPicPr>
        <p:blipFill>
          <a:blip r:embed="rId3">
            <a:clrChange>
              <a:clrFrom>
                <a:srgbClr val="E9FFBE"/>
              </a:clrFrom>
              <a:clrTo>
                <a:srgbClr val="E9FFBE">
                  <a:alpha val="0"/>
                </a:srgbClr>
              </a:clrTo>
            </a:clrChange>
          </a:blip>
          <a:stretch>
            <a:fillRect/>
          </a:stretch>
        </p:blipFill>
        <p:spPr>
          <a:xfrm>
            <a:off x="5092011" y="4430835"/>
            <a:ext cx="1465774" cy="1769190"/>
          </a:xfrm>
          <a:prstGeom prst="rect">
            <a:avLst/>
          </a:prstGeom>
        </p:spPr>
      </p:pic>
      <p:pic>
        <p:nvPicPr>
          <p:cNvPr id="10" name="Picture 9"/>
          <p:cNvPicPr>
            <a:picLocks noChangeAspect="1"/>
          </p:cNvPicPr>
          <p:nvPr/>
        </p:nvPicPr>
        <p:blipFill>
          <a:blip r:embed="rId4"/>
          <a:stretch>
            <a:fillRect/>
          </a:stretch>
        </p:blipFill>
        <p:spPr>
          <a:xfrm>
            <a:off x="6894815" y="4641715"/>
            <a:ext cx="2164181" cy="1412915"/>
          </a:xfrm>
          <a:prstGeom prst="rect">
            <a:avLst/>
          </a:prstGeom>
        </p:spPr>
      </p:pic>
    </p:spTree>
    <p:extLst>
      <p:ext uri="{BB962C8B-B14F-4D97-AF65-F5344CB8AC3E}">
        <p14:creationId xmlns:p14="http://schemas.microsoft.com/office/powerpoint/2010/main" val="939626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143000"/>
            <a:ext cx="7924800" cy="3219343"/>
          </a:xfrm>
          <a:prstGeom prst="rect">
            <a:avLst/>
          </a:prstGeom>
        </p:spPr>
        <p:txBody>
          <a:bodyPr wrap="square">
            <a:spAutoFit/>
          </a:bodyPr>
          <a:lstStyle/>
          <a:p>
            <a:pPr lvl="1">
              <a:lnSpc>
                <a:spcPct val="80000"/>
              </a:lnSpc>
              <a:buFontTx/>
              <a:buNone/>
              <a:defRPr/>
            </a:pPr>
            <a:r>
              <a:rPr lang="en-US" sz="3200" b="1" dirty="0">
                <a:cs typeface="Times New Roman" pitchFamily="18" charset="0"/>
              </a:rPr>
              <a:t>Interchurch Medical Association (IMA) began  in 1960 as a membership association of twelve </a:t>
            </a:r>
            <a:r>
              <a:rPr lang="en-US" sz="3200" b="1" dirty="0" smtClean="0">
                <a:cs typeface="Times New Roman" pitchFamily="18" charset="0"/>
              </a:rPr>
              <a:t>faith-based </a:t>
            </a:r>
            <a:r>
              <a:rPr lang="en-US" sz="3200" b="1" dirty="0">
                <a:cs typeface="Times New Roman" pitchFamily="18" charset="0"/>
              </a:rPr>
              <a:t>relief and development agencies:</a:t>
            </a:r>
          </a:p>
          <a:p>
            <a:pPr lvl="1">
              <a:lnSpc>
                <a:spcPct val="80000"/>
              </a:lnSpc>
              <a:buFontTx/>
              <a:buNone/>
              <a:defRPr/>
            </a:pPr>
            <a:endParaRPr lang="en-US" b="1" dirty="0">
              <a:cs typeface="Times New Roman" pitchFamily="18" charset="0"/>
            </a:endParaRPr>
          </a:p>
          <a:p>
            <a:pPr marL="395288" lvl="1" indent="-285750">
              <a:lnSpc>
                <a:spcPct val="80000"/>
              </a:lnSpc>
              <a:defRPr/>
            </a:pPr>
            <a:r>
              <a:rPr lang="en-US" b="1" dirty="0">
                <a:cs typeface="Times New Roman" pitchFamily="18" charset="0"/>
              </a:rPr>
              <a:t>–   Adventist Development Relief </a:t>
            </a:r>
            <a:r>
              <a:rPr lang="en-US" b="1" dirty="0" smtClean="0">
                <a:cs typeface="Times New Roman" pitchFamily="18" charset="0"/>
              </a:rPr>
              <a:t>Agency         –</a:t>
            </a:r>
            <a:r>
              <a:rPr lang="en-US" b="1" dirty="0" smtClean="0">
                <a:cs typeface="Courier New" pitchFamily="49" charset="0"/>
              </a:rPr>
              <a:t> </a:t>
            </a:r>
            <a:r>
              <a:rPr lang="en-US" b="1" dirty="0" smtClean="0">
                <a:cs typeface="Times New Roman" pitchFamily="18" charset="0"/>
              </a:rPr>
              <a:t>  </a:t>
            </a:r>
            <a:r>
              <a:rPr lang="en-US" b="1" dirty="0">
                <a:cs typeface="Times New Roman" pitchFamily="18" charset="0"/>
              </a:rPr>
              <a:t>Lutheran World Relief</a:t>
            </a:r>
          </a:p>
          <a:p>
            <a:pPr marL="395288" lvl="1" indent="-285750">
              <a:lnSpc>
                <a:spcPct val="80000"/>
              </a:lnSpc>
              <a:defRPr/>
            </a:pPr>
            <a:r>
              <a:rPr lang="en-US" b="1" dirty="0">
                <a:cs typeface="Times New Roman" pitchFamily="18" charset="0"/>
              </a:rPr>
              <a:t>–   American Baptist Church </a:t>
            </a:r>
            <a:r>
              <a:rPr lang="en-US" b="1" dirty="0" smtClean="0">
                <a:cs typeface="Times New Roman" pitchFamily="18" charset="0"/>
              </a:rPr>
              <a:t>USA</a:t>
            </a:r>
            <a:r>
              <a:rPr lang="en-US" b="1" dirty="0">
                <a:cs typeface="Times New Roman" pitchFamily="18" charset="0"/>
              </a:rPr>
              <a:t> </a:t>
            </a:r>
            <a:r>
              <a:rPr lang="en-US" b="1" dirty="0" smtClean="0">
                <a:cs typeface="Times New Roman" pitchFamily="18" charset="0"/>
              </a:rPr>
              <a:t>                       –   </a:t>
            </a:r>
            <a:r>
              <a:rPr lang="en-US" b="1" dirty="0">
                <a:cs typeface="Times New Roman" pitchFamily="18" charset="0"/>
              </a:rPr>
              <a:t>Mennonite Central Committee </a:t>
            </a:r>
          </a:p>
          <a:p>
            <a:pPr marL="395288" lvl="1" indent="-285750">
              <a:lnSpc>
                <a:spcPct val="80000"/>
              </a:lnSpc>
              <a:defRPr/>
            </a:pPr>
            <a:r>
              <a:rPr lang="en-US" b="1" dirty="0">
                <a:cs typeface="Times New Roman" pitchFamily="18" charset="0"/>
              </a:rPr>
              <a:t>–   Christian Church  (Disciples of </a:t>
            </a:r>
            <a:r>
              <a:rPr lang="en-US" b="1" dirty="0" smtClean="0">
                <a:cs typeface="Times New Roman" pitchFamily="18" charset="0"/>
              </a:rPr>
              <a:t>Christ</a:t>
            </a:r>
            <a:r>
              <a:rPr lang="en-US" b="1" dirty="0">
                <a:cs typeface="Times New Roman" pitchFamily="18" charset="0"/>
              </a:rPr>
              <a:t> </a:t>
            </a:r>
            <a:r>
              <a:rPr lang="en-US" b="1" dirty="0" smtClean="0">
                <a:cs typeface="Times New Roman" pitchFamily="18" charset="0"/>
              </a:rPr>
              <a:t>            –   </a:t>
            </a:r>
            <a:r>
              <a:rPr lang="en-US" b="1" dirty="0">
                <a:cs typeface="Times New Roman" pitchFamily="18" charset="0"/>
              </a:rPr>
              <a:t>Presbyterian Church (USA) </a:t>
            </a:r>
          </a:p>
          <a:p>
            <a:pPr marL="395288" lvl="1" indent="-285750">
              <a:lnSpc>
                <a:spcPct val="80000"/>
              </a:lnSpc>
              <a:defRPr/>
            </a:pPr>
            <a:r>
              <a:rPr lang="en-US" b="1" dirty="0">
                <a:cs typeface="Times New Roman" pitchFamily="18" charset="0"/>
              </a:rPr>
              <a:t>–   Church of the Brethren General </a:t>
            </a:r>
            <a:r>
              <a:rPr lang="en-US" b="1" dirty="0" smtClean="0">
                <a:cs typeface="Times New Roman" pitchFamily="18" charset="0"/>
              </a:rPr>
              <a:t>Board</a:t>
            </a:r>
            <a:r>
              <a:rPr lang="en-US" b="1" dirty="0">
                <a:cs typeface="Times New Roman" pitchFamily="18" charset="0"/>
              </a:rPr>
              <a:t> </a:t>
            </a:r>
            <a:r>
              <a:rPr lang="en-US" b="1" dirty="0" smtClean="0">
                <a:cs typeface="Times New Roman" pitchFamily="18" charset="0"/>
              </a:rPr>
              <a:t>        –   </a:t>
            </a:r>
            <a:r>
              <a:rPr lang="en-US" b="1" dirty="0">
                <a:cs typeface="Times New Roman" pitchFamily="18" charset="0"/>
              </a:rPr>
              <a:t>United Church of Christ</a:t>
            </a:r>
          </a:p>
          <a:p>
            <a:pPr marL="395288" lvl="1" indent="-285750">
              <a:lnSpc>
                <a:spcPct val="80000"/>
              </a:lnSpc>
              <a:defRPr/>
            </a:pPr>
            <a:r>
              <a:rPr lang="en-US" b="1" dirty="0">
                <a:cs typeface="Times New Roman" pitchFamily="18" charset="0"/>
              </a:rPr>
              <a:t>–	Episcopal Relief &amp; Development	    </a:t>
            </a:r>
            <a:r>
              <a:rPr lang="en-US" b="1" dirty="0" smtClean="0">
                <a:cs typeface="Times New Roman" pitchFamily="18" charset="0"/>
              </a:rPr>
              <a:t>           –   </a:t>
            </a:r>
            <a:r>
              <a:rPr lang="en-US" b="1" dirty="0">
                <a:cs typeface="Times New Roman" pitchFamily="18" charset="0"/>
              </a:rPr>
              <a:t>Church World Service 	</a:t>
            </a:r>
          </a:p>
          <a:p>
            <a:pPr marL="395288" lvl="1" indent="-285750">
              <a:lnSpc>
                <a:spcPct val="80000"/>
              </a:lnSpc>
              <a:defRPr/>
            </a:pPr>
            <a:r>
              <a:rPr lang="en-US" b="1" dirty="0">
                <a:cs typeface="Times New Roman" pitchFamily="18" charset="0"/>
              </a:rPr>
              <a:t>–   United Methodist Church 	</a:t>
            </a:r>
            <a:r>
              <a:rPr lang="en-US" b="1" dirty="0" smtClean="0">
                <a:cs typeface="Times New Roman" pitchFamily="18" charset="0"/>
              </a:rPr>
              <a:t>               –   </a:t>
            </a:r>
            <a:r>
              <a:rPr lang="en-US" b="1" dirty="0">
                <a:cs typeface="Times New Roman" pitchFamily="18" charset="0"/>
              </a:rPr>
              <a:t>Vellore Christian Med College</a:t>
            </a:r>
          </a:p>
        </p:txBody>
      </p:sp>
      <p:sp>
        <p:nvSpPr>
          <p:cNvPr id="5" name="Title 1"/>
          <p:cNvSpPr txBox="1">
            <a:spLocks/>
          </p:cNvSpPr>
          <p:nvPr/>
        </p:nvSpPr>
        <p:spPr>
          <a:xfrm>
            <a:off x="2293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t>IMA’s Origins</a:t>
            </a:r>
          </a:p>
        </p:txBody>
      </p:sp>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2800" y="2286000"/>
            <a:ext cx="4733376" cy="4572000"/>
          </a:xfrm>
          <a:prstGeom prst="rect">
            <a:avLst/>
          </a:prstGeom>
        </p:spPr>
      </p:pic>
      <p:sp>
        <p:nvSpPr>
          <p:cNvPr id="3" name="TextBox 2"/>
          <p:cNvSpPr txBox="1"/>
          <p:nvPr/>
        </p:nvSpPr>
        <p:spPr>
          <a:xfrm>
            <a:off x="838200" y="5010007"/>
            <a:ext cx="5943600" cy="1200329"/>
          </a:xfrm>
          <a:prstGeom prst="rect">
            <a:avLst/>
          </a:prstGeom>
          <a:noFill/>
        </p:spPr>
        <p:txBody>
          <a:bodyPr wrap="square" rtlCol="0">
            <a:spAutoFit/>
          </a:bodyPr>
          <a:lstStyle/>
          <a:p>
            <a:r>
              <a:rPr lang="en-US" sz="2400" b="1" dirty="0" smtClean="0"/>
              <a:t>Since its creation IMA has partnered with churches in DR Congo to provide medicines to more than 30 member-affiliated hospitals.</a:t>
            </a:r>
            <a:endParaRPr lang="en-US" sz="2400" b="1" dirty="0"/>
          </a:p>
        </p:txBody>
      </p:sp>
      <p:pic>
        <p:nvPicPr>
          <p:cNvPr id="6" name="Picture 5"/>
          <p:cNvPicPr>
            <a:picLocks noChangeAspect="1"/>
          </p:cNvPicPr>
          <p:nvPr/>
        </p:nvPicPr>
        <p:blipFill>
          <a:blip r:embed="rId3"/>
          <a:stretch>
            <a:fillRect/>
          </a:stretch>
        </p:blipFill>
        <p:spPr>
          <a:xfrm>
            <a:off x="7543800" y="76200"/>
            <a:ext cx="4191741" cy="1155853"/>
          </a:xfrm>
          <a:prstGeom prst="rect">
            <a:avLst/>
          </a:prstGeom>
        </p:spPr>
      </p:pic>
    </p:spTree>
    <p:extLst>
      <p:ext uri="{BB962C8B-B14F-4D97-AF65-F5344CB8AC3E}">
        <p14:creationId xmlns:p14="http://schemas.microsoft.com/office/powerpoint/2010/main" val="3824947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a:off x="81977" y="2795073"/>
            <a:ext cx="4278040" cy="4010065"/>
          </a:xfrm>
          <a:prstGeom prst="rect">
            <a:avLst/>
          </a:prstGeom>
        </p:spPr>
      </p:pic>
      <p:sp>
        <p:nvSpPr>
          <p:cNvPr id="5" name="Content Placeholder 2"/>
          <p:cNvSpPr txBox="1">
            <a:spLocks/>
          </p:cNvSpPr>
          <p:nvPr/>
        </p:nvSpPr>
        <p:spPr>
          <a:xfrm>
            <a:off x="6400799" y="2590719"/>
            <a:ext cx="5791201"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smtClean="0">
                <a:solidFill>
                  <a:schemeClr val="bg1"/>
                </a:solidFill>
              </a:rPr>
              <a:t>Ruppol</a:t>
            </a:r>
            <a:r>
              <a:rPr lang="en-US" sz="4000" dirty="0" smtClean="0">
                <a:solidFill>
                  <a:schemeClr val="bg1"/>
                </a:solidFill>
              </a:rPr>
              <a:t> (CTB)</a:t>
            </a:r>
            <a:endParaRPr lang="en-US" sz="4000" dirty="0">
              <a:solidFill>
                <a:schemeClr val="bg1"/>
              </a:solidFill>
            </a:endParaRPr>
          </a:p>
        </p:txBody>
      </p:sp>
      <p:sp>
        <p:nvSpPr>
          <p:cNvPr id="6" name="Content Placeholder 2"/>
          <p:cNvSpPr txBox="1">
            <a:spLocks/>
          </p:cNvSpPr>
          <p:nvPr/>
        </p:nvSpPr>
        <p:spPr>
          <a:xfrm>
            <a:off x="5867400" y="4258023"/>
            <a:ext cx="6324600"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spc="-50" dirty="0" err="1" smtClean="0">
                <a:solidFill>
                  <a:schemeClr val="bg1"/>
                </a:solidFill>
              </a:rPr>
              <a:t>Mercenier</a:t>
            </a:r>
            <a:r>
              <a:rPr lang="en-US" sz="4000" spc="-50" dirty="0" smtClean="0">
                <a:solidFill>
                  <a:schemeClr val="bg1"/>
                </a:solidFill>
              </a:rPr>
              <a:t> (Kasongo, Anvers)</a:t>
            </a:r>
            <a:endParaRPr lang="en-US" sz="4000" spc="-50" dirty="0">
              <a:solidFill>
                <a:schemeClr val="bg1"/>
              </a:solidFill>
            </a:endParaRPr>
          </a:p>
        </p:txBody>
      </p:sp>
      <p:sp>
        <p:nvSpPr>
          <p:cNvPr id="7" name="Content Placeholder 2"/>
          <p:cNvSpPr txBox="1">
            <a:spLocks/>
          </p:cNvSpPr>
          <p:nvPr/>
        </p:nvSpPr>
        <p:spPr>
          <a:xfrm>
            <a:off x="5562600" y="5110143"/>
            <a:ext cx="6629400"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smtClean="0">
                <a:solidFill>
                  <a:schemeClr val="bg1"/>
                </a:solidFill>
              </a:rPr>
              <a:t>Close (</a:t>
            </a:r>
            <a:r>
              <a:rPr lang="en-US" sz="4000" dirty="0" err="1" smtClean="0">
                <a:solidFill>
                  <a:schemeClr val="bg1"/>
                </a:solidFill>
              </a:rPr>
              <a:t>Formetro</a:t>
            </a:r>
            <a:r>
              <a:rPr lang="en-US" sz="4000" dirty="0" smtClean="0">
                <a:solidFill>
                  <a:schemeClr val="bg1"/>
                </a:solidFill>
              </a:rPr>
              <a:t>)</a:t>
            </a:r>
            <a:endParaRPr lang="en-US" sz="4000" dirty="0">
              <a:solidFill>
                <a:schemeClr val="bg1"/>
              </a:solidFill>
            </a:endParaRPr>
          </a:p>
        </p:txBody>
      </p:sp>
      <p:sp>
        <p:nvSpPr>
          <p:cNvPr id="8" name="Content Placeholder 2"/>
          <p:cNvSpPr txBox="1">
            <a:spLocks/>
          </p:cNvSpPr>
          <p:nvPr/>
        </p:nvSpPr>
        <p:spPr>
          <a:xfrm>
            <a:off x="6629400" y="1749930"/>
            <a:ext cx="5562600"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smtClean="0">
                <a:solidFill>
                  <a:schemeClr val="bg1"/>
                </a:solidFill>
              </a:rPr>
              <a:t>Abell</a:t>
            </a:r>
            <a:r>
              <a:rPr lang="en-US" sz="4000" dirty="0" smtClean="0">
                <a:solidFill>
                  <a:schemeClr val="bg1"/>
                </a:solidFill>
              </a:rPr>
              <a:t> (</a:t>
            </a:r>
            <a:r>
              <a:rPr lang="en-US" sz="4000" dirty="0" err="1" smtClean="0">
                <a:solidFill>
                  <a:schemeClr val="bg1"/>
                </a:solidFill>
              </a:rPr>
              <a:t>Kimpese</a:t>
            </a:r>
            <a:r>
              <a:rPr lang="en-US" sz="4000" dirty="0" smtClean="0">
                <a:solidFill>
                  <a:schemeClr val="bg1"/>
                </a:solidFill>
              </a:rPr>
              <a:t>)</a:t>
            </a:r>
            <a:endParaRPr lang="en-US" sz="4000" dirty="0">
              <a:solidFill>
                <a:schemeClr val="bg1"/>
              </a:solidFill>
            </a:endParaRPr>
          </a:p>
        </p:txBody>
      </p:sp>
      <p:sp>
        <p:nvSpPr>
          <p:cNvPr id="10" name="Content Placeholder 2"/>
          <p:cNvSpPr txBox="1">
            <a:spLocks/>
          </p:cNvSpPr>
          <p:nvPr/>
        </p:nvSpPr>
        <p:spPr>
          <a:xfrm>
            <a:off x="7010400" y="5907"/>
            <a:ext cx="5181600" cy="877147"/>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smtClean="0">
                <a:solidFill>
                  <a:schemeClr val="bg1"/>
                </a:solidFill>
              </a:rPr>
              <a:t>Kabamba</a:t>
            </a:r>
            <a:r>
              <a:rPr lang="en-US" sz="4000" dirty="0" smtClean="0">
                <a:solidFill>
                  <a:schemeClr val="bg1"/>
                </a:solidFill>
              </a:rPr>
              <a:t> (CEPLANUT)</a:t>
            </a:r>
            <a:endParaRPr lang="en-US" sz="4000" dirty="0">
              <a:solidFill>
                <a:schemeClr val="bg1"/>
              </a:solidFill>
            </a:endParaRPr>
          </a:p>
        </p:txBody>
      </p:sp>
      <p:sp>
        <p:nvSpPr>
          <p:cNvPr id="11" name="Content Placeholder 2"/>
          <p:cNvSpPr txBox="1">
            <a:spLocks/>
          </p:cNvSpPr>
          <p:nvPr/>
        </p:nvSpPr>
        <p:spPr>
          <a:xfrm>
            <a:off x="6172200" y="3369607"/>
            <a:ext cx="6019800"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smtClean="0">
                <a:solidFill>
                  <a:schemeClr val="bg1"/>
                </a:solidFill>
              </a:rPr>
              <a:t>Fountain (Vanga)</a:t>
            </a:r>
            <a:endParaRPr lang="en-US" sz="4000" dirty="0">
              <a:solidFill>
                <a:schemeClr val="bg1"/>
              </a:solidFill>
            </a:endParaRPr>
          </a:p>
        </p:txBody>
      </p:sp>
      <p:sp>
        <p:nvSpPr>
          <p:cNvPr id="12" name="Content Placeholder 2"/>
          <p:cNvSpPr txBox="1">
            <a:spLocks/>
          </p:cNvSpPr>
          <p:nvPr/>
        </p:nvSpPr>
        <p:spPr>
          <a:xfrm>
            <a:off x="6858000" y="871163"/>
            <a:ext cx="5334000"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smtClean="0">
                <a:solidFill>
                  <a:schemeClr val="bg1"/>
                </a:solidFill>
              </a:rPr>
              <a:t>Malengro</a:t>
            </a:r>
            <a:r>
              <a:rPr lang="en-US" sz="4000" dirty="0" smtClean="0">
                <a:solidFill>
                  <a:schemeClr val="bg1"/>
                </a:solidFill>
              </a:rPr>
              <a:t> (Katana)</a:t>
            </a:r>
            <a:endParaRPr lang="en-US" sz="4000" dirty="0">
              <a:solidFill>
                <a:schemeClr val="bg1"/>
              </a:solidFill>
            </a:endParaRPr>
          </a:p>
        </p:txBody>
      </p:sp>
      <p:sp>
        <p:nvSpPr>
          <p:cNvPr id="14" name="Content Placeholder 3"/>
          <p:cNvSpPr txBox="1">
            <a:spLocks/>
          </p:cNvSpPr>
          <p:nvPr/>
        </p:nvSpPr>
        <p:spPr>
          <a:xfrm>
            <a:off x="386268" y="22530"/>
            <a:ext cx="5269149" cy="4247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7487" indent="0" defTabSz="461963">
              <a:spcBef>
                <a:spcPts val="600"/>
              </a:spcBef>
              <a:spcAft>
                <a:spcPts val="600"/>
              </a:spcAft>
              <a:buNone/>
            </a:pPr>
            <a:r>
              <a:rPr lang="en-US" altLang="en-US" b="1" u="sng" spc="-30" dirty="0" err="1" smtClean="0"/>
              <a:t>Kimwenza</a:t>
            </a:r>
            <a:r>
              <a:rPr lang="en-US" altLang="en-US" b="1" u="sng" spc="-30" dirty="0" smtClean="0"/>
              <a:t> Conference (1975)</a:t>
            </a:r>
          </a:p>
          <a:p>
            <a:pPr marL="674687" indent="-457200" defTabSz="461963">
              <a:spcBef>
                <a:spcPts val="600"/>
              </a:spcBef>
              <a:spcAft>
                <a:spcPts val="600"/>
              </a:spcAft>
              <a:buFont typeface="+mj-lt"/>
              <a:buAutoNum type="arabicParenR"/>
            </a:pPr>
            <a:r>
              <a:rPr lang="en-US" altLang="en-US" sz="2800" b="1" spc="-30" dirty="0" smtClean="0"/>
              <a:t> Primary Health Care </a:t>
            </a:r>
          </a:p>
          <a:p>
            <a:pPr marL="674687" indent="-457200" defTabSz="461963">
              <a:spcBef>
                <a:spcPts val="600"/>
              </a:spcBef>
              <a:spcAft>
                <a:spcPts val="600"/>
              </a:spcAft>
              <a:buFont typeface="+mj-lt"/>
              <a:buAutoNum type="arabicParenR"/>
            </a:pPr>
            <a:r>
              <a:rPr lang="en-US" altLang="en-US" sz="2800" b="1" spc="-30" dirty="0" smtClean="0"/>
              <a:t> Decentralized Health Zones</a:t>
            </a:r>
          </a:p>
          <a:p>
            <a:pPr marL="674687" indent="-457200" defTabSz="461963">
              <a:spcBef>
                <a:spcPts val="600"/>
              </a:spcBef>
              <a:spcAft>
                <a:spcPts val="600"/>
              </a:spcAft>
              <a:buFont typeface="+mj-lt"/>
              <a:buAutoNum type="arabicParenR"/>
            </a:pPr>
            <a:r>
              <a:rPr lang="en-US" altLang="en-US" sz="2800" b="1" spc="-30" dirty="0" smtClean="0"/>
              <a:t> Collaboration with churches in providing PHC &amp; HZ </a:t>
            </a:r>
            <a:r>
              <a:rPr lang="en-US" altLang="en-US" sz="2800" b="1" spc="-30" dirty="0" err="1" smtClean="0"/>
              <a:t>mgmt</a:t>
            </a:r>
            <a:endParaRPr lang="en-US" altLang="en-US" sz="2800" b="1" spc="-30" dirty="0" smtClean="0"/>
          </a:p>
          <a:p>
            <a:pPr>
              <a:spcBef>
                <a:spcPts val="600"/>
              </a:spcBef>
            </a:pPr>
            <a:endParaRPr lang="en-US" sz="1600" spc="-30" dirty="0"/>
          </a:p>
        </p:txBody>
      </p:sp>
      <p:grpSp>
        <p:nvGrpSpPr>
          <p:cNvPr id="15" name="Group 11"/>
          <p:cNvGrpSpPr>
            <a:grpSpLocks noChangeAspect="1"/>
          </p:cNvGrpSpPr>
          <p:nvPr/>
        </p:nvGrpSpPr>
        <p:grpSpPr bwMode="auto">
          <a:xfrm>
            <a:off x="1737785" y="3369607"/>
            <a:ext cx="1969176" cy="2495704"/>
            <a:chOff x="1807" y="1054"/>
            <a:chExt cx="2122" cy="2736"/>
          </a:xfrm>
        </p:grpSpPr>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7" y="1054"/>
              <a:ext cx="2122" cy="2379"/>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0"/>
            <p:cNvSpPr txBox="1">
              <a:spLocks noChangeArrowheads="1"/>
            </p:cNvSpPr>
            <p:nvPr/>
          </p:nvSpPr>
          <p:spPr bwMode="auto">
            <a:xfrm>
              <a:off x="2561" y="3443"/>
              <a:ext cx="614"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1976</a:t>
              </a:r>
              <a:endParaRPr lang="en-US" altLang="en-US" sz="3200" b="1" dirty="0"/>
            </a:p>
          </p:txBody>
        </p:sp>
      </p:grpSp>
      <p:sp>
        <p:nvSpPr>
          <p:cNvPr id="21" name="Content Placeholder 2"/>
          <p:cNvSpPr txBox="1">
            <a:spLocks/>
          </p:cNvSpPr>
          <p:nvPr/>
        </p:nvSpPr>
        <p:spPr>
          <a:xfrm>
            <a:off x="5029200" y="5957984"/>
            <a:ext cx="7162800" cy="891382"/>
          </a:xfrm>
          <a:prstGeom prst="rect">
            <a:avLst/>
          </a:prstGeom>
          <a:solidFill>
            <a:schemeClr val="tx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spc="-50" dirty="0" err="1">
                <a:solidFill>
                  <a:schemeClr val="bg1"/>
                </a:solidFill>
              </a:rPr>
              <a:t>Ngwete</a:t>
            </a:r>
            <a:r>
              <a:rPr lang="en-US" sz="4000" spc="-50" dirty="0">
                <a:solidFill>
                  <a:schemeClr val="bg1"/>
                </a:solidFill>
              </a:rPr>
              <a:t> </a:t>
            </a:r>
            <a:r>
              <a:rPr lang="en-US" sz="4000" spc="-50" dirty="0" smtClean="0">
                <a:solidFill>
                  <a:schemeClr val="bg1"/>
                </a:solidFill>
              </a:rPr>
              <a:t>(Prof, Minister </a:t>
            </a:r>
            <a:r>
              <a:rPr lang="en-US" sz="4000" spc="-50" dirty="0">
                <a:solidFill>
                  <a:schemeClr val="bg1"/>
                </a:solidFill>
              </a:rPr>
              <a:t>of Health)</a:t>
            </a:r>
          </a:p>
        </p:txBody>
      </p:sp>
    </p:spTree>
    <p:extLst>
      <p:ext uri="{BB962C8B-B14F-4D97-AF65-F5344CB8AC3E}">
        <p14:creationId xmlns:p14="http://schemas.microsoft.com/office/powerpoint/2010/main" val="22264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4" grpId="0"/>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The Evolution of IMA</a:t>
            </a:r>
          </a:p>
        </p:txBody>
      </p:sp>
      <p:sp>
        <p:nvSpPr>
          <p:cNvPr id="3" name="Content Placeholder 2"/>
          <p:cNvSpPr>
            <a:spLocks noGrp="1"/>
          </p:cNvSpPr>
          <p:nvPr>
            <p:ph idx="1"/>
          </p:nvPr>
        </p:nvSpPr>
        <p:spPr>
          <a:xfrm>
            <a:off x="838200" y="1981200"/>
            <a:ext cx="7848600" cy="3962400"/>
          </a:xfrm>
        </p:spPr>
        <p:txBody>
          <a:bodyPr>
            <a:normAutofit/>
          </a:bodyPr>
          <a:lstStyle/>
          <a:p>
            <a:pPr marL="461963" indent="-461963">
              <a:spcBef>
                <a:spcPts val="3600"/>
              </a:spcBef>
              <a:buFont typeface="+mj-lt"/>
              <a:buAutoNum type="arabicParenR"/>
              <a:tabLst>
                <a:tab pos="461963" algn="l"/>
              </a:tabLst>
            </a:pPr>
            <a:r>
              <a:rPr lang="en-US" b="1" dirty="0"/>
              <a:t>Procurement: </a:t>
            </a:r>
            <a:r>
              <a:rPr lang="en-US" i="1" dirty="0"/>
              <a:t>since 1960</a:t>
            </a:r>
          </a:p>
          <a:p>
            <a:pPr marL="0" indent="0">
              <a:spcBef>
                <a:spcPts val="0"/>
              </a:spcBef>
              <a:buNone/>
              <a:tabLst>
                <a:tab pos="461963" algn="l"/>
              </a:tabLst>
            </a:pPr>
            <a:r>
              <a:rPr lang="en-US" sz="2800" i="1" dirty="0">
                <a:solidFill>
                  <a:srgbClr val="C00000"/>
                </a:solidFill>
              </a:rPr>
              <a:t>	All countries where  its members work</a:t>
            </a:r>
          </a:p>
          <a:p>
            <a:pPr marL="0" indent="0">
              <a:spcBef>
                <a:spcPts val="3600"/>
              </a:spcBef>
              <a:buNone/>
              <a:tabLst>
                <a:tab pos="461963" algn="l"/>
              </a:tabLst>
            </a:pPr>
            <a:r>
              <a:rPr lang="en-US" b="1" dirty="0"/>
              <a:t>2) Neglected Tropical Diseases: </a:t>
            </a:r>
            <a:r>
              <a:rPr lang="en-US" i="1" dirty="0"/>
              <a:t>since 1995</a:t>
            </a:r>
          </a:p>
          <a:p>
            <a:pPr marL="0" indent="0">
              <a:spcBef>
                <a:spcPts val="0"/>
              </a:spcBef>
              <a:buNone/>
              <a:tabLst>
                <a:tab pos="461963" algn="l"/>
              </a:tabLst>
            </a:pPr>
            <a:r>
              <a:rPr lang="en-US" sz="2800" i="1" dirty="0">
                <a:solidFill>
                  <a:srgbClr val="C00000"/>
                </a:solidFill>
              </a:rPr>
              <a:t>	Tanzania, India, Haiti, Liberia</a:t>
            </a:r>
          </a:p>
          <a:p>
            <a:pPr marL="0" indent="0">
              <a:spcBef>
                <a:spcPts val="3600"/>
              </a:spcBef>
              <a:buNone/>
              <a:tabLst>
                <a:tab pos="461963" algn="l"/>
              </a:tabLst>
            </a:pPr>
            <a:r>
              <a:rPr lang="en-US" b="1" spc="-50" dirty="0"/>
              <a:t>3)Health Systems Strengthening: </a:t>
            </a:r>
            <a:r>
              <a:rPr lang="en-US" i="1" spc="-50" dirty="0"/>
              <a:t>since 2000</a:t>
            </a:r>
          </a:p>
          <a:p>
            <a:pPr marL="0" indent="0">
              <a:spcBef>
                <a:spcPts val="0"/>
              </a:spcBef>
              <a:buNone/>
              <a:tabLst>
                <a:tab pos="461963" algn="l"/>
              </a:tabLst>
            </a:pPr>
            <a:r>
              <a:rPr lang="en-US" sz="2800" i="1" spc="-50" dirty="0">
                <a:solidFill>
                  <a:srgbClr val="C00000"/>
                </a:solidFill>
              </a:rPr>
              <a:t>	DR Congo, Tanzania, South Sudan</a:t>
            </a:r>
          </a:p>
        </p:txBody>
      </p:sp>
    </p:spTree>
    <p:extLst>
      <p:ext uri="{BB962C8B-B14F-4D97-AF65-F5344CB8AC3E}">
        <p14:creationId xmlns:p14="http://schemas.microsoft.com/office/powerpoint/2010/main" val="328416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normAutofit/>
          </a:bodyPr>
          <a:lstStyle/>
          <a:p>
            <a:r>
              <a:rPr lang="en-US" sz="4000" b="1" dirty="0"/>
              <a:t>IMA in DR Congo</a:t>
            </a:r>
          </a:p>
        </p:txBody>
      </p:sp>
      <p:sp>
        <p:nvSpPr>
          <p:cNvPr id="3" name="Content Placeholder 2"/>
          <p:cNvSpPr>
            <a:spLocks noGrp="1"/>
          </p:cNvSpPr>
          <p:nvPr>
            <p:ph idx="1"/>
          </p:nvPr>
        </p:nvSpPr>
        <p:spPr>
          <a:xfrm>
            <a:off x="468432" y="1219200"/>
            <a:ext cx="3616449" cy="5808321"/>
          </a:xfrm>
        </p:spPr>
        <p:txBody>
          <a:bodyPr>
            <a:normAutofit/>
          </a:bodyPr>
          <a:lstStyle/>
          <a:p>
            <a:pPr marL="0" indent="0">
              <a:buNone/>
            </a:pPr>
            <a:r>
              <a:rPr lang="en-US" b="1" dirty="0"/>
              <a:t>From 2000-2010:  </a:t>
            </a:r>
            <a:r>
              <a:rPr lang="en-US" dirty="0"/>
              <a:t>Management        of health zone support projects with ECC:</a:t>
            </a:r>
          </a:p>
          <a:p>
            <a:pPr>
              <a:buFontTx/>
              <a:buChar char="-"/>
            </a:pPr>
            <a:r>
              <a:rPr lang="en-US" dirty="0"/>
              <a:t>SANRU III</a:t>
            </a:r>
          </a:p>
          <a:p>
            <a:pPr>
              <a:buFontTx/>
              <a:buChar char="-"/>
            </a:pPr>
            <a:r>
              <a:rPr lang="en-US" dirty="0"/>
              <a:t>PMURR</a:t>
            </a:r>
          </a:p>
          <a:p>
            <a:pPr>
              <a:buFontTx/>
              <a:buChar char="-"/>
            </a:pPr>
            <a:r>
              <a:rPr lang="en-US" dirty="0"/>
              <a:t>Project </a:t>
            </a:r>
            <a:r>
              <a:rPr lang="en-US" dirty="0" err="1"/>
              <a:t>AXxes</a:t>
            </a:r>
            <a:endParaRPr lang="en-US" dirty="0"/>
          </a:p>
          <a:p>
            <a:pPr>
              <a:buFontTx/>
              <a:buChar char="-"/>
            </a:pPr>
            <a:r>
              <a:rPr lang="en-US" dirty="0"/>
              <a:t>Global Fund</a:t>
            </a:r>
          </a:p>
        </p:txBody>
      </p:sp>
      <p:pic>
        <p:nvPicPr>
          <p:cNvPr id="5" name="Picture 2" descr="C:\Users\FRANK\Documents\DATADRIVE\ax5 - KONGO\AXxes\Q_Final_Report\AXxes Assisted HZ no titl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744878"/>
            <a:ext cx="327669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1357" y="829639"/>
            <a:ext cx="325566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1950" y="3606658"/>
            <a:ext cx="33986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06653" y="5870961"/>
            <a:ext cx="1532792" cy="682238"/>
          </a:xfrm>
          <a:prstGeom prst="rect">
            <a:avLst/>
          </a:prstGeom>
          <a:noFill/>
        </p:spPr>
        <p:txBody>
          <a:bodyPr wrap="none" rtlCol="0">
            <a:spAutoFit/>
          </a:bodyPr>
          <a:lstStyle/>
          <a:p>
            <a:pPr algn="ctr">
              <a:lnSpc>
                <a:spcPts val="1500"/>
              </a:lnSpc>
            </a:pPr>
            <a:r>
              <a:rPr lang="en-US" b="1" dirty="0"/>
              <a:t>SANRU </a:t>
            </a:r>
          </a:p>
          <a:p>
            <a:pPr algn="ctr">
              <a:lnSpc>
                <a:spcPts val="1500"/>
              </a:lnSpc>
            </a:pPr>
            <a:r>
              <a:rPr lang="en-US" b="1" dirty="0"/>
              <a:t>Global Fund</a:t>
            </a:r>
          </a:p>
          <a:p>
            <a:pPr algn="ctr">
              <a:lnSpc>
                <a:spcPts val="1500"/>
              </a:lnSpc>
            </a:pPr>
            <a:r>
              <a:rPr lang="en-US" b="1" dirty="0"/>
              <a:t>Malaria &amp; HIV</a:t>
            </a:r>
          </a:p>
        </p:txBody>
      </p:sp>
      <p:sp>
        <p:nvSpPr>
          <p:cNvPr id="10" name="TextBox 9"/>
          <p:cNvSpPr txBox="1"/>
          <p:nvPr/>
        </p:nvSpPr>
        <p:spPr>
          <a:xfrm>
            <a:off x="4132530" y="3161593"/>
            <a:ext cx="1151662" cy="477054"/>
          </a:xfrm>
          <a:prstGeom prst="rect">
            <a:avLst/>
          </a:prstGeom>
          <a:noFill/>
        </p:spPr>
        <p:txBody>
          <a:bodyPr wrap="none" rtlCol="0">
            <a:spAutoFit/>
          </a:bodyPr>
          <a:lstStyle/>
          <a:p>
            <a:pPr algn="ctr">
              <a:lnSpc>
                <a:spcPts val="1500"/>
              </a:lnSpc>
            </a:pPr>
            <a:r>
              <a:rPr lang="en-US" b="1" dirty="0"/>
              <a:t>SANRU III </a:t>
            </a:r>
          </a:p>
          <a:p>
            <a:pPr algn="ctr">
              <a:lnSpc>
                <a:spcPts val="1500"/>
              </a:lnSpc>
            </a:pPr>
            <a:r>
              <a:rPr lang="en-US" b="1" dirty="0"/>
              <a:t>&amp; PMURR</a:t>
            </a:r>
          </a:p>
        </p:txBody>
      </p:sp>
    </p:spTree>
    <p:extLst>
      <p:ext uri="{BB962C8B-B14F-4D97-AF65-F5344CB8AC3E}">
        <p14:creationId xmlns:p14="http://schemas.microsoft.com/office/powerpoint/2010/main" val="5976212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914400"/>
          </a:xfrm>
        </p:spPr>
        <p:txBody>
          <a:bodyPr>
            <a:normAutofit/>
          </a:bodyPr>
          <a:lstStyle/>
          <a:p>
            <a:r>
              <a:rPr lang="en-US" sz="4000" b="1" dirty="0"/>
              <a:t>IMA in DR Congo</a:t>
            </a:r>
          </a:p>
        </p:txBody>
      </p:sp>
      <p:sp>
        <p:nvSpPr>
          <p:cNvPr id="3" name="Content Placeholder 2"/>
          <p:cNvSpPr>
            <a:spLocks noGrp="1"/>
          </p:cNvSpPr>
          <p:nvPr>
            <p:ph idx="1"/>
          </p:nvPr>
        </p:nvSpPr>
        <p:spPr>
          <a:xfrm>
            <a:off x="609600" y="1143000"/>
            <a:ext cx="3733800" cy="5181600"/>
          </a:xfrm>
        </p:spPr>
        <p:txBody>
          <a:bodyPr>
            <a:noAutofit/>
          </a:bodyPr>
          <a:lstStyle/>
          <a:p>
            <a:pPr marL="0" indent="0">
              <a:lnSpc>
                <a:spcPts val="2500"/>
              </a:lnSpc>
              <a:spcBef>
                <a:spcPts val="2400"/>
              </a:spcBef>
              <a:buNone/>
            </a:pPr>
            <a:r>
              <a:rPr lang="en-US" sz="2800" b="1" dirty="0" smtClean="0"/>
              <a:t>Current Assistance:</a:t>
            </a:r>
            <a:endParaRPr lang="en-US" sz="2800" b="1" dirty="0"/>
          </a:p>
          <a:p>
            <a:pPr marL="0" indent="0">
              <a:lnSpc>
                <a:spcPts val="2500"/>
              </a:lnSpc>
              <a:spcBef>
                <a:spcPts val="2400"/>
              </a:spcBef>
              <a:buNone/>
            </a:pPr>
            <a:r>
              <a:rPr lang="en-US" sz="2800" b="1" u="sng" dirty="0"/>
              <a:t>DFID ASSP Project</a:t>
            </a:r>
            <a:r>
              <a:rPr lang="en-US" sz="2800" dirty="0"/>
              <a:t>: Comprehensive PHC development in 54 HZs.</a:t>
            </a:r>
          </a:p>
          <a:p>
            <a:pPr marL="0" indent="0">
              <a:lnSpc>
                <a:spcPts val="2500"/>
              </a:lnSpc>
              <a:spcBef>
                <a:spcPts val="2400"/>
              </a:spcBef>
              <a:buNone/>
            </a:pPr>
            <a:r>
              <a:rPr lang="en-US" sz="2800" b="1" u="sng" dirty="0" smtClean="0"/>
              <a:t>Ushindi </a:t>
            </a:r>
            <a:r>
              <a:rPr lang="en-US" sz="2800" b="1" u="sng" dirty="0"/>
              <a:t>Project</a:t>
            </a:r>
            <a:r>
              <a:rPr lang="en-US" sz="2800" dirty="0"/>
              <a:t>: SGBV support in 10 Health Zones.</a:t>
            </a:r>
          </a:p>
          <a:p>
            <a:pPr marL="0" indent="0">
              <a:lnSpc>
                <a:spcPts val="2500"/>
              </a:lnSpc>
              <a:spcBef>
                <a:spcPts val="2400"/>
              </a:spcBef>
              <a:buNone/>
            </a:pPr>
            <a:r>
              <a:rPr lang="en-US" sz="2800" b="1" u="sng" spc="-100" dirty="0" smtClean="0"/>
              <a:t>SANRU </a:t>
            </a:r>
            <a:r>
              <a:rPr lang="en-US" sz="2800" b="1" u="sng" spc="-100" dirty="0"/>
              <a:t>Global Fund: </a:t>
            </a:r>
            <a:r>
              <a:rPr lang="en-US" sz="2800" dirty="0"/>
              <a:t>Malaria support in </a:t>
            </a:r>
            <a:r>
              <a:rPr lang="en-US" sz="2800" dirty="0" smtClean="0"/>
              <a:t>N. Kivu HZs.</a:t>
            </a:r>
          </a:p>
          <a:p>
            <a:pPr marL="0" indent="0">
              <a:lnSpc>
                <a:spcPts val="2500"/>
              </a:lnSpc>
              <a:spcBef>
                <a:spcPts val="2400"/>
              </a:spcBef>
              <a:buNone/>
            </a:pPr>
            <a:r>
              <a:rPr lang="en-US" sz="2800" b="1" u="sng" dirty="0" smtClean="0"/>
              <a:t>NTDs Control</a:t>
            </a:r>
            <a:r>
              <a:rPr lang="en-US" sz="2800" b="1" dirty="0" smtClean="0"/>
              <a:t>: </a:t>
            </a:r>
            <a:r>
              <a:rPr lang="en-US" sz="2800" dirty="0" smtClean="0"/>
              <a:t>4 HZs with Envision</a:t>
            </a:r>
            <a:endParaRPr lang="en-US" sz="2800" dirty="0"/>
          </a:p>
        </p:txBody>
      </p:sp>
      <p:pic>
        <p:nvPicPr>
          <p:cNvPr id="5" name="Content Placeholder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7800" y="434676"/>
            <a:ext cx="6756143" cy="6423323"/>
          </a:xfrm>
          <a:prstGeom prst="rect">
            <a:avLst/>
          </a:prstGeom>
        </p:spPr>
      </p:pic>
    </p:spTree>
    <p:extLst>
      <p:ext uri="{BB962C8B-B14F-4D97-AF65-F5344CB8AC3E}">
        <p14:creationId xmlns:p14="http://schemas.microsoft.com/office/powerpoint/2010/main" val="28052446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485528" y="0"/>
            <a:ext cx="5706472" cy="2979882"/>
          </a:xfrm>
          <a:prstGeom prst="rect">
            <a:avLst/>
          </a:prstGeom>
        </p:spPr>
      </p:pic>
      <p:sp>
        <p:nvSpPr>
          <p:cNvPr id="2" name="Title 1"/>
          <p:cNvSpPr>
            <a:spLocks noGrp="1"/>
          </p:cNvSpPr>
          <p:nvPr>
            <p:ph type="title"/>
          </p:nvPr>
        </p:nvSpPr>
        <p:spPr>
          <a:xfrm>
            <a:off x="5257800" y="1521154"/>
            <a:ext cx="2971800" cy="1482973"/>
          </a:xfrm>
        </p:spPr>
        <p:txBody>
          <a:bodyPr>
            <a:noAutofit/>
          </a:bodyPr>
          <a:lstStyle/>
          <a:p>
            <a:pPr>
              <a:lnSpc>
                <a:spcPts val="6000"/>
              </a:lnSpc>
            </a:pPr>
            <a:r>
              <a:rPr lang="en-US" sz="6000" b="1" spc="-50" dirty="0" smtClean="0"/>
              <a:t>Dr. Kambale</a:t>
            </a:r>
            <a:endParaRPr lang="en-US" sz="6000" b="1" spc="-50" dirty="0"/>
          </a:p>
        </p:txBody>
      </p:sp>
      <p:pic>
        <p:nvPicPr>
          <p:cNvPr id="7" name="Picture 6"/>
          <p:cNvPicPr>
            <a:picLocks noChangeAspect="1"/>
          </p:cNvPicPr>
          <p:nvPr/>
        </p:nvPicPr>
        <p:blipFill rotWithShape="1">
          <a:blip r:embed="rId3"/>
          <a:stretch/>
        </p:blipFill>
        <p:spPr>
          <a:xfrm>
            <a:off x="5410200" y="2997200"/>
            <a:ext cx="6766560" cy="3860800"/>
          </a:xfrm>
          <a:prstGeom prst="rect">
            <a:avLst/>
          </a:prstGeom>
        </p:spPr>
      </p:pic>
      <p:sp>
        <p:nvSpPr>
          <p:cNvPr id="8" name="TextBox 7"/>
          <p:cNvSpPr txBox="1"/>
          <p:nvPr/>
        </p:nvSpPr>
        <p:spPr>
          <a:xfrm>
            <a:off x="15241" y="88845"/>
            <a:ext cx="5318759" cy="7286610"/>
          </a:xfrm>
          <a:prstGeom prst="rect">
            <a:avLst/>
          </a:prstGeom>
          <a:noFill/>
        </p:spPr>
        <p:txBody>
          <a:bodyPr wrap="square" rtlCol="0">
            <a:spAutoFit/>
          </a:bodyPr>
          <a:lstStyle/>
          <a:p>
            <a:pPr algn="just">
              <a:lnSpc>
                <a:spcPts val="2700"/>
              </a:lnSpc>
              <a:spcBef>
                <a:spcPts val="600"/>
              </a:spcBef>
              <a:spcAft>
                <a:spcPts val="600"/>
              </a:spcAft>
            </a:pPr>
            <a:r>
              <a:rPr lang="en-US" sz="2400" b="1" spc="-30" dirty="0" smtClean="0"/>
              <a:t>I was the first Medical Director of </a:t>
            </a:r>
            <a:r>
              <a:rPr lang="en-US" sz="2400" b="1" spc="-30" dirty="0" err="1" smtClean="0"/>
              <a:t>Oicha</a:t>
            </a:r>
            <a:r>
              <a:rPr lang="en-US" sz="2400" b="1" spc="-30" dirty="0" smtClean="0"/>
              <a:t> health zone </a:t>
            </a:r>
            <a:r>
              <a:rPr lang="en-US" sz="2400" b="1" spc="-30" dirty="0"/>
              <a:t>(</a:t>
            </a:r>
            <a:r>
              <a:rPr lang="en-US" sz="2400" b="1" spc="-30" dirty="0" smtClean="0"/>
              <a:t>near </a:t>
            </a:r>
            <a:r>
              <a:rPr lang="en-US" sz="2400" b="1" spc="-30" dirty="0" err="1" smtClean="0"/>
              <a:t>Beni</a:t>
            </a:r>
            <a:r>
              <a:rPr lang="en-US" sz="2400" b="1" spc="-30" dirty="0" smtClean="0"/>
              <a:t>, </a:t>
            </a:r>
            <a:r>
              <a:rPr lang="en-US" sz="2400" b="1" spc="-30" dirty="0" err="1" smtClean="0"/>
              <a:t>NKivu</a:t>
            </a:r>
            <a:r>
              <a:rPr lang="en-US" sz="2400" b="1" spc="-30" dirty="0" smtClean="0"/>
              <a:t>).  I remain, as far as I know, the longest-serving MCZS in the history of SANRU. In 2003, at the SANRU National Colloquium, when Frank handed out watches to those who had served at least ten years as MCZS, he had to give me two watches, …and now then?</a:t>
            </a:r>
          </a:p>
          <a:p>
            <a:pPr algn="just">
              <a:lnSpc>
                <a:spcPts val="2700"/>
              </a:lnSpc>
              <a:spcBef>
                <a:spcPts val="600"/>
              </a:spcBef>
              <a:spcAft>
                <a:spcPts val="600"/>
              </a:spcAft>
            </a:pPr>
            <a:r>
              <a:rPr lang="en-US" sz="2400" b="1" spc="-30" dirty="0" err="1" smtClean="0"/>
              <a:t>Oicha</a:t>
            </a:r>
            <a:r>
              <a:rPr lang="en-US" sz="2400" b="1" spc="-30" dirty="0" smtClean="0"/>
              <a:t> HZ is a good example of how health zones and PHC in collaboration with good management from church hospitals have survived multiple wars and rebel-forces occupation.</a:t>
            </a:r>
          </a:p>
          <a:p>
            <a:pPr algn="just">
              <a:lnSpc>
                <a:spcPts val="2700"/>
              </a:lnSpc>
              <a:spcBef>
                <a:spcPts val="600"/>
              </a:spcBef>
              <a:spcAft>
                <a:spcPts val="600"/>
              </a:spcAft>
            </a:pPr>
            <a:r>
              <a:rPr lang="en-US" sz="2400" b="1" spc="-30" dirty="0" smtClean="0"/>
              <a:t>We miss the “</a:t>
            </a:r>
            <a:r>
              <a:rPr lang="en-US" sz="2400" b="1" spc="-30" dirty="0" err="1" smtClean="0"/>
              <a:t>Appui</a:t>
            </a:r>
            <a:r>
              <a:rPr lang="en-US" sz="2400" b="1" spc="-30" dirty="0" smtClean="0"/>
              <a:t> Global” approach of SANRU I/II, but are thankful for the current assistance that we receive from the SANRU Global Fund malaria project.</a:t>
            </a:r>
          </a:p>
          <a:p>
            <a:pPr algn="just">
              <a:lnSpc>
                <a:spcPts val="2700"/>
              </a:lnSpc>
              <a:spcBef>
                <a:spcPts val="600"/>
              </a:spcBef>
              <a:spcAft>
                <a:spcPts val="600"/>
              </a:spcAft>
            </a:pPr>
            <a:endParaRPr lang="en-US" sz="2400" b="1" spc="-30" dirty="0" smtClean="0"/>
          </a:p>
          <a:p>
            <a:pPr algn="just">
              <a:lnSpc>
                <a:spcPts val="2700"/>
              </a:lnSpc>
              <a:spcBef>
                <a:spcPts val="600"/>
              </a:spcBef>
              <a:spcAft>
                <a:spcPts val="600"/>
              </a:spcAft>
            </a:pPr>
            <a:r>
              <a:rPr lang="en-US" sz="2400" b="1" spc="-30" dirty="0" smtClean="0"/>
              <a:t>- Dr. Kambale (</a:t>
            </a:r>
            <a:r>
              <a:rPr lang="en-US" sz="2400" b="1" spc="-30" dirty="0" err="1" smtClean="0"/>
              <a:t>Oicha</a:t>
            </a:r>
            <a:r>
              <a:rPr lang="en-US" sz="2400" b="1" spc="-30" dirty="0" smtClean="0"/>
              <a:t> health zone)</a:t>
            </a:r>
            <a:endParaRPr lang="en-US" sz="2400" b="1" spc="-30" dirty="0"/>
          </a:p>
        </p:txBody>
      </p:sp>
      <p:sp>
        <p:nvSpPr>
          <p:cNvPr id="10" name="TextBox 9"/>
          <p:cNvSpPr txBox="1"/>
          <p:nvPr/>
        </p:nvSpPr>
        <p:spPr>
          <a:xfrm>
            <a:off x="5715000" y="6534835"/>
            <a:ext cx="6333219" cy="323165"/>
          </a:xfrm>
          <a:prstGeom prst="rect">
            <a:avLst/>
          </a:prstGeom>
          <a:solidFill>
            <a:schemeClr val="accent6">
              <a:lumMod val="20000"/>
              <a:lumOff val="80000"/>
              <a:alpha val="50000"/>
            </a:schemeClr>
          </a:solidFill>
        </p:spPr>
        <p:txBody>
          <a:bodyPr wrap="square" rtlCol="0">
            <a:spAutoFit/>
          </a:bodyPr>
          <a:lstStyle/>
          <a:p>
            <a:pPr algn="ctr">
              <a:lnSpc>
                <a:spcPts val="1800"/>
              </a:lnSpc>
            </a:pPr>
            <a:r>
              <a:rPr lang="en-US" sz="2400" b="1" dirty="0" smtClean="0"/>
              <a:t>The Health Center </a:t>
            </a:r>
            <a:r>
              <a:rPr lang="en-US" sz="2400" b="1" dirty="0" err="1" smtClean="0"/>
              <a:t>Mbutaba</a:t>
            </a:r>
            <a:r>
              <a:rPr lang="en-US" sz="2400" b="1" dirty="0" smtClean="0"/>
              <a:t>, </a:t>
            </a:r>
            <a:r>
              <a:rPr lang="en-US" sz="2400" b="1" dirty="0" err="1" smtClean="0"/>
              <a:t>Oicha</a:t>
            </a:r>
            <a:r>
              <a:rPr lang="en-US" sz="2400" b="1" dirty="0" smtClean="0"/>
              <a:t> HZ, 1988</a:t>
            </a:r>
            <a:endParaRPr lang="en-US" sz="2400" b="1" dirty="0"/>
          </a:p>
        </p:txBody>
      </p:sp>
    </p:spTree>
    <p:extLst>
      <p:ext uri="{BB962C8B-B14F-4D97-AF65-F5344CB8AC3E}">
        <p14:creationId xmlns:p14="http://schemas.microsoft.com/office/powerpoint/2010/main" val="5570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772" y="23948"/>
            <a:ext cx="12213772" cy="6878201"/>
          </a:xfrm>
          <a:prstGeom prst="rect">
            <a:avLst/>
          </a:prstGeom>
        </p:spPr>
      </p:pic>
      <p:sp>
        <p:nvSpPr>
          <p:cNvPr id="4" name="TextBox 3"/>
          <p:cNvSpPr txBox="1"/>
          <p:nvPr/>
        </p:nvSpPr>
        <p:spPr>
          <a:xfrm>
            <a:off x="-1" y="6399404"/>
            <a:ext cx="12175119" cy="430887"/>
          </a:xfrm>
          <a:prstGeom prst="rect">
            <a:avLst/>
          </a:prstGeom>
          <a:solidFill>
            <a:schemeClr val="tx1"/>
          </a:solidFill>
        </p:spPr>
        <p:txBody>
          <a:bodyPr wrap="square" lIns="0" tIns="0" rIns="0" bIns="0" rtlCol="0">
            <a:spAutoFit/>
          </a:bodyPr>
          <a:lstStyle/>
          <a:p>
            <a:pPr algn="ctr"/>
            <a:r>
              <a:rPr lang="en-US" sz="2800" dirty="0" smtClean="0">
                <a:solidFill>
                  <a:schemeClr val="bg1"/>
                </a:solidFill>
              </a:rPr>
              <a:t>The SANRU Board of Directors: Looking forward to the next 15 years!</a:t>
            </a:r>
            <a:endParaRPr lang="en-US" sz="2800" dirty="0">
              <a:solidFill>
                <a:schemeClr val="bg1"/>
              </a:solidFill>
            </a:endParaRPr>
          </a:p>
        </p:txBody>
      </p:sp>
    </p:spTree>
    <p:extLst>
      <p:ext uri="{BB962C8B-B14F-4D97-AF65-F5344CB8AC3E}">
        <p14:creationId xmlns:p14="http://schemas.microsoft.com/office/powerpoint/2010/main" val="2450996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4" y="1447801"/>
            <a:ext cx="72786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33504" y="155619"/>
            <a:ext cx="9348086" cy="1143000"/>
          </a:xfrm>
        </p:spPr>
        <p:txBody>
          <a:bodyPr>
            <a:normAutofit fontScale="90000"/>
          </a:bodyPr>
          <a:lstStyle/>
          <a:p>
            <a:pPr algn="ctr"/>
            <a:r>
              <a:rPr lang="en-US" b="1" dirty="0" smtClean="0"/>
              <a:t>Alma Ata – 1978</a:t>
            </a:r>
            <a:br>
              <a:rPr lang="en-US" b="1" dirty="0" smtClean="0"/>
            </a:br>
            <a:r>
              <a:rPr lang="fr-BE" sz="4000" dirty="0" smtClean="0"/>
              <a:t>Adoption of </a:t>
            </a:r>
            <a:r>
              <a:rPr lang="fr-BE" sz="4000" dirty="0" err="1" smtClean="0"/>
              <a:t>Ten</a:t>
            </a:r>
            <a:r>
              <a:rPr lang="fr-BE" sz="4000" dirty="0" smtClean="0"/>
              <a:t> </a:t>
            </a:r>
            <a:r>
              <a:rPr lang="fr-BE" sz="4000" dirty="0" err="1" smtClean="0"/>
              <a:t>Declarations</a:t>
            </a:r>
            <a:r>
              <a:rPr lang="fr-BE" sz="4000" dirty="0" smtClean="0"/>
              <a:t> to support PHC</a:t>
            </a:r>
            <a:endParaRPr lang="fr-BE" sz="4000" dirty="0"/>
          </a:p>
        </p:txBody>
      </p:sp>
      <p:sp>
        <p:nvSpPr>
          <p:cNvPr id="4" name="Slide Number Placeholder 3"/>
          <p:cNvSpPr>
            <a:spLocks noGrp="1"/>
          </p:cNvSpPr>
          <p:nvPr>
            <p:ph type="sldNum" sz="quarter" idx="12"/>
          </p:nvPr>
        </p:nvSpPr>
        <p:spPr>
          <a:xfrm>
            <a:off x="10185400" y="6356351"/>
            <a:ext cx="2844800" cy="365125"/>
          </a:xfrm>
        </p:spPr>
        <p:txBody>
          <a:bodyPr/>
          <a:lstStyle/>
          <a:p>
            <a:pPr>
              <a:defRPr/>
            </a:pPr>
            <a:fld id="{E13E725F-EA83-4F79-ADDE-A0B3A10F9C4F}" type="slidenum">
              <a:rPr lang="en-US" smtClean="0"/>
              <a:pPr>
                <a:defRPr/>
              </a:pPr>
              <a:t>7</a:t>
            </a:fld>
            <a:endParaRPr lang="en-US" dirty="0"/>
          </a:p>
        </p:txBody>
      </p:sp>
      <p:pic>
        <p:nvPicPr>
          <p:cNvPr id="5" name="Picture 5" descr="a_blue"/>
          <p:cNvPicPr>
            <a:picLocks noChangeAspect="1" noChangeArrowheads="1"/>
          </p:cNvPicPr>
          <p:nvPr/>
        </p:nvPicPr>
        <p:blipFill>
          <a:blip r:embed="rId4">
            <a:clrChange>
              <a:clrFrom>
                <a:srgbClr val="C0FFFF"/>
              </a:clrFrom>
              <a:clrTo>
                <a:srgbClr val="C0FFFF">
                  <a:alpha val="0"/>
                </a:srgbClr>
              </a:clrTo>
            </a:clrChange>
            <a:extLst>
              <a:ext uri="{28A0092B-C50C-407E-A947-70E740481C1C}">
                <a14:useLocalDpi xmlns:a14="http://schemas.microsoft.com/office/drawing/2010/main" val="0"/>
              </a:ext>
            </a:extLst>
          </a:blip>
          <a:srcRect/>
          <a:stretch>
            <a:fillRect/>
          </a:stretch>
        </p:blipFill>
        <p:spPr bwMode="auto">
          <a:xfrm>
            <a:off x="5756694" y="1676400"/>
            <a:ext cx="430170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txBox="1">
            <a:spLocks/>
          </p:cNvSpPr>
          <p:nvPr/>
        </p:nvSpPr>
        <p:spPr>
          <a:xfrm>
            <a:off x="34833" y="1714198"/>
            <a:ext cx="4121659" cy="4247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7487" indent="0" defTabSz="461963">
              <a:spcBef>
                <a:spcPts val="600"/>
              </a:spcBef>
              <a:spcAft>
                <a:spcPts val="600"/>
              </a:spcAft>
              <a:buNone/>
            </a:pPr>
            <a:r>
              <a:rPr lang="en-US" altLang="en-US" b="1" u="sng" spc="-30" dirty="0" smtClean="0"/>
              <a:t>Conference (1975)</a:t>
            </a:r>
          </a:p>
          <a:p>
            <a:pPr marL="674687" indent="-457200" defTabSz="461963">
              <a:spcBef>
                <a:spcPts val="600"/>
              </a:spcBef>
              <a:spcAft>
                <a:spcPts val="600"/>
              </a:spcAft>
              <a:buFont typeface="+mj-lt"/>
              <a:buAutoNum type="arabicParenR"/>
            </a:pPr>
            <a:r>
              <a:rPr lang="en-US" altLang="en-US" sz="2800" b="1" spc="-30" dirty="0" smtClean="0"/>
              <a:t> Primary Health Care </a:t>
            </a:r>
          </a:p>
          <a:p>
            <a:pPr marL="674687" indent="-457200" defTabSz="461963">
              <a:spcBef>
                <a:spcPts val="600"/>
              </a:spcBef>
              <a:spcAft>
                <a:spcPts val="600"/>
              </a:spcAft>
              <a:buFont typeface="+mj-lt"/>
              <a:buAutoNum type="arabicParenR"/>
            </a:pPr>
            <a:r>
              <a:rPr lang="en-US" altLang="en-US" sz="2800" b="1" spc="-30" dirty="0" smtClean="0"/>
              <a:t>Health Zones</a:t>
            </a:r>
          </a:p>
          <a:p>
            <a:pPr marL="674687" indent="-457200" defTabSz="461963">
              <a:spcBef>
                <a:spcPts val="600"/>
              </a:spcBef>
              <a:spcAft>
                <a:spcPts val="600"/>
              </a:spcAft>
              <a:buFont typeface="+mj-lt"/>
              <a:buAutoNum type="arabicParenR"/>
            </a:pPr>
            <a:r>
              <a:rPr lang="en-US" altLang="en-US" sz="2800" b="1" spc="-30" dirty="0" smtClean="0"/>
              <a:t>Collab. with churches</a:t>
            </a:r>
          </a:p>
          <a:p>
            <a:pPr marL="674687" indent="-457200" defTabSz="461963">
              <a:spcBef>
                <a:spcPts val="600"/>
              </a:spcBef>
              <a:spcAft>
                <a:spcPts val="600"/>
              </a:spcAft>
              <a:buFont typeface="+mj-lt"/>
              <a:buAutoNum type="arabicParenR"/>
            </a:pPr>
            <a:endParaRPr lang="en-US" sz="1600" spc="-30" dirty="0"/>
          </a:p>
        </p:txBody>
      </p:sp>
      <p:sp>
        <p:nvSpPr>
          <p:cNvPr id="7" name="Content Placeholder 3"/>
          <p:cNvSpPr txBox="1">
            <a:spLocks/>
          </p:cNvSpPr>
          <p:nvPr/>
        </p:nvSpPr>
        <p:spPr>
          <a:xfrm>
            <a:off x="34833" y="1714198"/>
            <a:ext cx="4121659" cy="4247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7487" indent="0" defTabSz="461963">
              <a:spcBef>
                <a:spcPts val="600"/>
              </a:spcBef>
              <a:spcAft>
                <a:spcPts val="600"/>
              </a:spcAft>
              <a:buNone/>
            </a:pPr>
            <a:r>
              <a:rPr lang="en-US" altLang="en-US" b="1" u="sng" spc="-30" dirty="0" smtClean="0"/>
              <a:t>Conference (1975)</a:t>
            </a:r>
          </a:p>
          <a:p>
            <a:pPr marL="674687" indent="-457200" defTabSz="461963">
              <a:spcBef>
                <a:spcPts val="600"/>
              </a:spcBef>
              <a:spcAft>
                <a:spcPts val="600"/>
              </a:spcAft>
              <a:buFont typeface="+mj-lt"/>
              <a:buAutoNum type="arabicParenR"/>
            </a:pPr>
            <a:r>
              <a:rPr lang="en-US" altLang="en-US" sz="2800" b="1" spc="-30" dirty="0" smtClean="0"/>
              <a:t> Primary Health Care </a:t>
            </a:r>
          </a:p>
          <a:p>
            <a:pPr marL="674687" indent="-457200" defTabSz="461963">
              <a:spcBef>
                <a:spcPts val="600"/>
              </a:spcBef>
              <a:spcAft>
                <a:spcPts val="600"/>
              </a:spcAft>
              <a:buFont typeface="+mj-lt"/>
              <a:buAutoNum type="arabicParenR"/>
            </a:pPr>
            <a:r>
              <a:rPr lang="en-US" altLang="en-US" sz="2800" b="1" spc="-30" dirty="0" smtClean="0"/>
              <a:t>Health Zones</a:t>
            </a:r>
          </a:p>
          <a:p>
            <a:pPr marL="674687" indent="-457200" defTabSz="461963">
              <a:spcBef>
                <a:spcPts val="600"/>
              </a:spcBef>
              <a:spcAft>
                <a:spcPts val="600"/>
              </a:spcAft>
              <a:buFont typeface="+mj-lt"/>
              <a:buAutoNum type="arabicParenR"/>
            </a:pPr>
            <a:r>
              <a:rPr lang="en-US" altLang="en-US" sz="2800" b="1" spc="-30" dirty="0" smtClean="0"/>
              <a:t>Collab. with churches</a:t>
            </a:r>
          </a:p>
          <a:p>
            <a:pPr marL="674687" indent="-457200" defTabSz="461963">
              <a:spcBef>
                <a:spcPts val="600"/>
              </a:spcBef>
              <a:spcAft>
                <a:spcPts val="600"/>
              </a:spcAft>
              <a:buFont typeface="+mj-lt"/>
              <a:buAutoNum type="arabicParenR"/>
            </a:pPr>
            <a:r>
              <a:rPr lang="en-US" altLang="en-US" sz="2800" b="1" spc="-30" dirty="0" smtClean="0"/>
              <a:t>Projects to implement the above??</a:t>
            </a:r>
          </a:p>
          <a:p>
            <a:pPr marL="674687" indent="-457200" defTabSz="461963">
              <a:spcBef>
                <a:spcPts val="600"/>
              </a:spcBef>
              <a:spcAft>
                <a:spcPts val="600"/>
              </a:spcAft>
              <a:buFont typeface="+mj-lt"/>
              <a:buAutoNum type="arabicParenR"/>
            </a:pPr>
            <a:endParaRPr lang="en-US" sz="1600" spc="-30" dirty="0"/>
          </a:p>
        </p:txBody>
      </p:sp>
    </p:spTree>
    <p:extLst>
      <p:ext uri="{BB962C8B-B14F-4D97-AF65-F5344CB8AC3E}">
        <p14:creationId xmlns:p14="http://schemas.microsoft.com/office/powerpoint/2010/main" val="5444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b="1" dirty="0" smtClean="0"/>
              <a:t>The Origins of SANRU:</a:t>
            </a:r>
            <a:br>
              <a:rPr lang="en-US" sz="4800" b="1" dirty="0" smtClean="0"/>
            </a:br>
            <a:r>
              <a:rPr lang="en-US" sz="4800" b="1" dirty="0" smtClean="0"/>
              <a:t>The Basic Rural Health Project</a:t>
            </a:r>
            <a:endParaRPr lang="en-US" sz="4800" b="1" dirty="0"/>
          </a:p>
        </p:txBody>
      </p:sp>
      <p:sp>
        <p:nvSpPr>
          <p:cNvPr id="3" name="Subtitle 2"/>
          <p:cNvSpPr>
            <a:spLocks noGrp="1"/>
          </p:cNvSpPr>
          <p:nvPr>
            <p:ph type="subTitle" idx="1"/>
          </p:nvPr>
        </p:nvSpPr>
        <p:spPr>
          <a:xfrm>
            <a:off x="1828800" y="3962400"/>
            <a:ext cx="8534400" cy="1752600"/>
          </a:xfrm>
        </p:spPr>
        <p:txBody>
          <a:bodyPr/>
          <a:lstStyle/>
          <a:p>
            <a:r>
              <a:rPr lang="en-US" dirty="0" smtClean="0">
                <a:solidFill>
                  <a:schemeClr val="tx1"/>
                </a:solidFill>
              </a:rPr>
              <a:t>By Miatudila </a:t>
            </a:r>
            <a:r>
              <a:rPr lang="en-US" dirty="0" err="1" smtClean="0">
                <a:solidFill>
                  <a:schemeClr val="tx1"/>
                </a:solidFill>
              </a:rPr>
              <a:t>Malonga</a:t>
            </a:r>
            <a:endParaRPr lang="en-US" dirty="0" smtClean="0">
              <a:solidFill>
                <a:schemeClr val="tx1"/>
              </a:solidFill>
            </a:endParaRPr>
          </a:p>
          <a:p>
            <a:r>
              <a:rPr lang="en-US" sz="2400" dirty="0" smtClean="0">
                <a:solidFill>
                  <a:schemeClr val="tx1"/>
                </a:solidFill>
              </a:rPr>
              <a:t>President SANRU NGO</a:t>
            </a:r>
          </a:p>
          <a:p>
            <a:r>
              <a:rPr lang="en-US" sz="2400" dirty="0" smtClean="0">
                <a:solidFill>
                  <a:schemeClr val="tx1"/>
                </a:solidFill>
              </a:rPr>
              <a:t>MOH Representative to SANRU I</a:t>
            </a:r>
            <a:endParaRPr lang="en-US" sz="2400" dirty="0">
              <a:solidFill>
                <a:schemeClr val="tx1"/>
              </a:solidFill>
            </a:endParaRPr>
          </a:p>
        </p:txBody>
      </p:sp>
    </p:spTree>
    <p:extLst>
      <p:ext uri="{BB962C8B-B14F-4D97-AF65-F5344CB8AC3E}">
        <p14:creationId xmlns:p14="http://schemas.microsoft.com/office/powerpoint/2010/main" val="1023078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881" y="358991"/>
            <a:ext cx="11963400" cy="4525963"/>
          </a:xfrm>
        </p:spPr>
        <p:txBody>
          <a:bodyPr>
            <a:normAutofit/>
          </a:bodyPr>
          <a:lstStyle/>
          <a:p>
            <a:pPr marL="0" indent="0">
              <a:buNone/>
            </a:pPr>
            <a:r>
              <a:rPr lang="en-US" b="1" dirty="0" smtClean="0"/>
              <a:t>In 1980, Richard Thornton, a Health and Population at the Kinshasa Office of USAID, conceived the Basic Rural Health Project following:</a:t>
            </a:r>
          </a:p>
          <a:p>
            <a:pPr marL="914400" lvl="1" indent="-457200">
              <a:buFont typeface="+mj-lt"/>
              <a:buAutoNum type="arabicParenR"/>
            </a:pPr>
            <a:r>
              <a:rPr lang="en-US" dirty="0" smtClean="0"/>
              <a:t>Requests for assistance from various American missionaries</a:t>
            </a:r>
          </a:p>
          <a:p>
            <a:pPr marL="914400" lvl="1" indent="-457200">
              <a:buFont typeface="+mj-lt"/>
              <a:buAutoNum type="arabicParenR"/>
            </a:pPr>
            <a:r>
              <a:rPr lang="en-US" dirty="0" smtClean="0"/>
              <a:t>Review of the strategies adopted at the Zaire’s 1975 National Conference </a:t>
            </a:r>
          </a:p>
          <a:p>
            <a:pPr marL="914400" lvl="1" indent="-457200">
              <a:buFont typeface="+mj-lt"/>
              <a:buAutoNum type="arabicParenR"/>
            </a:pPr>
            <a:r>
              <a:rPr lang="en-US" dirty="0" smtClean="0"/>
              <a:t>Recommendations of the 1978 International Conference at Alma Ata </a:t>
            </a:r>
          </a:p>
          <a:p>
            <a:endParaRPr lang="en-US" dirty="0"/>
          </a:p>
        </p:txBody>
      </p:sp>
      <p:pic>
        <p:nvPicPr>
          <p:cNvPr id="6" name="Picture 5"/>
          <p:cNvPicPr>
            <a:picLocks noChangeAspect="1"/>
          </p:cNvPicPr>
          <p:nvPr/>
        </p:nvPicPr>
        <p:blipFill>
          <a:blip r:embed="rId2"/>
          <a:stretch>
            <a:fillRect/>
          </a:stretch>
        </p:blipFill>
        <p:spPr>
          <a:xfrm>
            <a:off x="7201699" y="2590800"/>
            <a:ext cx="4926312" cy="4301836"/>
          </a:xfrm>
          <a:prstGeom prst="rect">
            <a:avLst/>
          </a:prstGeom>
        </p:spPr>
      </p:pic>
      <p:sp>
        <p:nvSpPr>
          <p:cNvPr id="7" name="Content Placeholder 2"/>
          <p:cNvSpPr txBox="1">
            <a:spLocks/>
          </p:cNvSpPr>
          <p:nvPr/>
        </p:nvSpPr>
        <p:spPr>
          <a:xfrm>
            <a:off x="204355" y="3200400"/>
            <a:ext cx="697309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600"/>
              </a:lnSpc>
              <a:spcBef>
                <a:spcPts val="0"/>
              </a:spcBef>
              <a:buFont typeface="Arial" pitchFamily="34" charset="0"/>
              <a:buNone/>
            </a:pPr>
            <a:r>
              <a:rPr lang="en-US" b="1" dirty="0" smtClean="0"/>
              <a:t>Thornton proposed his idea to the Minister of Health who </a:t>
            </a:r>
            <a:r>
              <a:rPr lang="fr-FR" b="1" dirty="0" err="1" smtClean="0"/>
              <a:t>agreed</a:t>
            </a:r>
            <a:r>
              <a:rPr lang="fr-FR" b="1" dirty="0" smtClean="0"/>
              <a:t> to the </a:t>
            </a:r>
            <a:r>
              <a:rPr lang="fr-FR" b="1" dirty="0" err="1" smtClean="0"/>
              <a:t>proposal</a:t>
            </a:r>
            <a:r>
              <a:rPr lang="fr-FR" b="1" dirty="0" smtClean="0"/>
              <a:t> for the total </a:t>
            </a:r>
            <a:r>
              <a:rPr lang="fr-FR" b="1" dirty="0" err="1" smtClean="0"/>
              <a:t>conformity</a:t>
            </a:r>
            <a:r>
              <a:rPr lang="fr-FR" b="1" dirty="0" smtClean="0"/>
              <a:t> of the </a:t>
            </a:r>
            <a:r>
              <a:rPr lang="fr-FR" b="1" dirty="0" err="1" smtClean="0"/>
              <a:t>proposal</a:t>
            </a:r>
            <a:r>
              <a:rPr lang="fr-FR" b="1" dirty="0" smtClean="0"/>
              <a:t> </a:t>
            </a:r>
            <a:r>
              <a:rPr lang="fr-FR" b="1" dirty="0" err="1" smtClean="0"/>
              <a:t>with</a:t>
            </a:r>
            <a:r>
              <a:rPr lang="fr-FR" dirty="0" smtClean="0"/>
              <a:t>: </a:t>
            </a:r>
          </a:p>
          <a:p>
            <a:pPr marL="971550" lvl="1" indent="-514350">
              <a:buFont typeface="+mj-lt"/>
              <a:buAutoNum type="arabicParenR"/>
            </a:pPr>
            <a:r>
              <a:rPr lang="fr-FR" dirty="0" smtClean="0"/>
              <a:t>the </a:t>
            </a:r>
            <a:r>
              <a:rPr lang="fr-FR" dirty="0" err="1" smtClean="0"/>
              <a:t>Zaire’s</a:t>
            </a:r>
            <a:r>
              <a:rPr lang="fr-FR" dirty="0" smtClean="0"/>
              <a:t> 1975 National Conference </a:t>
            </a:r>
          </a:p>
          <a:p>
            <a:pPr marL="971550" lvl="1" indent="-514350">
              <a:buFont typeface="+mj-lt"/>
              <a:buAutoNum type="arabicParenR"/>
            </a:pPr>
            <a:r>
              <a:rPr lang="fr-FR" dirty="0" smtClean="0"/>
              <a:t>the Alma Ata Conference</a:t>
            </a:r>
          </a:p>
          <a:p>
            <a:endParaRPr lang="en-US" dirty="0"/>
          </a:p>
        </p:txBody>
      </p:sp>
    </p:spTree>
    <p:extLst>
      <p:ext uri="{BB962C8B-B14F-4D97-AF65-F5344CB8AC3E}">
        <p14:creationId xmlns:p14="http://schemas.microsoft.com/office/powerpoint/2010/main" val="622029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12686</TotalTime>
  <Words>2766</Words>
  <Application>Microsoft Office PowerPoint</Application>
  <PresentationFormat>Widescreen</PresentationFormat>
  <Paragraphs>425</Paragraphs>
  <Slides>64</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64</vt:i4>
      </vt:variant>
    </vt:vector>
  </HeadingPairs>
  <TitlesOfParts>
    <vt:vector size="78" baseType="lpstr">
      <vt:lpstr>AcmeFont</vt:lpstr>
      <vt:lpstr>Adobe Fangsong Std R</vt:lpstr>
      <vt:lpstr>Arial</vt:lpstr>
      <vt:lpstr>Arial Black</vt:lpstr>
      <vt:lpstr>Calibri</vt:lpstr>
      <vt:lpstr>Calibri Light</vt:lpstr>
      <vt:lpstr>Comic Sans MS</vt:lpstr>
      <vt:lpstr>Courier New</vt:lpstr>
      <vt:lpstr>Tahoma</vt:lpstr>
      <vt:lpstr>Times New Roman</vt:lpstr>
      <vt:lpstr>Wingdings</vt:lpstr>
      <vt:lpstr>1_Office Theme</vt:lpstr>
      <vt:lpstr>1_Thème Office</vt:lpstr>
      <vt:lpstr>2_Office Theme</vt:lpstr>
      <vt:lpstr>PowerPoint Presentation</vt:lpstr>
      <vt:lpstr>The Five Decades of SANRU</vt:lpstr>
      <vt:lpstr>Before 1981: Pre-SANRU</vt:lpstr>
      <vt:lpstr>Before there was SANRU…</vt:lpstr>
      <vt:lpstr>The Situation in the 1960s-1970s</vt:lpstr>
      <vt:lpstr>PowerPoint Presentation</vt:lpstr>
      <vt:lpstr>Alma Ata – 1978 Adoption of Ten Declarations to support PHC</vt:lpstr>
      <vt:lpstr>The Origins of SANRU: The Basic Rural Health Project</vt:lpstr>
      <vt:lpstr>PowerPoint Presentation</vt:lpstr>
      <vt:lpstr>PowerPoint Presentation</vt:lpstr>
      <vt:lpstr>PowerPoint Presentation</vt:lpstr>
      <vt:lpstr>PowerPoint Presentation</vt:lpstr>
      <vt:lpstr>1981-1991:  SANRU I &amp; II</vt:lpstr>
      <vt:lpstr>USAID Support for  SANRU I &amp; II  (1981-1991)</vt:lpstr>
      <vt:lpstr>PowerPoint Presentation</vt:lpstr>
      <vt:lpstr>PowerPoint Presentation</vt:lpstr>
      <vt:lpstr>PowerPoint Presentation</vt:lpstr>
      <vt:lpstr>PowerPoint Presentation</vt:lpstr>
      <vt:lpstr>PowerPoint Presentation</vt:lpstr>
      <vt:lpstr>Lucy  Mize</vt:lpstr>
      <vt:lpstr>PowerPoint Presentation</vt:lpstr>
      <vt:lpstr>Background: Keys strategies and recommendations  from SANRU I</vt:lpstr>
      <vt:lpstr>PowerPoint Presentation</vt:lpstr>
      <vt:lpstr>PowerPoint Presentation</vt:lpstr>
      <vt:lpstr>PowerPoint Presentation</vt:lpstr>
      <vt:lpstr>PowerPoint Presentation</vt:lpstr>
      <vt:lpstr>PowerPoint Presentation</vt:lpstr>
      <vt:lpstr>PowerPoint Presentation</vt:lpstr>
      <vt:lpstr>Armand Utshudi</vt:lpstr>
      <vt:lpstr>1991-2000:   SANRU Interlude</vt:lpstr>
      <vt:lpstr>Dr. Nkuni and ECC-DOM Projects implemented during the SANRU Interlude   </vt:lpstr>
      <vt:lpstr>Lunch with Paul &amp; Frank at CCIH 1994 An early glimpse of a potential partnership with ECC</vt:lpstr>
      <vt:lpstr>The Congo Crisis For most of the 1990s much of Congo was occupied by various rebel groups seeking control of resources like Coltan. Yet health zones continued to function and SANRU survived.</vt:lpstr>
      <vt:lpstr>The Return of USAID in 2000</vt:lpstr>
      <vt:lpstr>PowerPoint Presentation</vt:lpstr>
      <vt:lpstr>IMA World Health  and SANRU’s Return</vt:lpstr>
      <vt:lpstr>IMA and DR Congo</vt:lpstr>
      <vt:lpstr>PowerPoint Presentation</vt:lpstr>
      <vt:lpstr>PowerPoint Presentation</vt:lpstr>
      <vt:lpstr>IMA’s “missionaries” to DR Congo IMA’s secondment arrangement with PCUSA and ABC were very successful                                in developing its partnership with ECC for SANRU </vt:lpstr>
      <vt:lpstr>Bill Clemmer</vt:lpstr>
      <vt:lpstr>ECC/DOM and  SANRU’s Return</vt:lpstr>
      <vt:lpstr>Events leading to SANRU’s Return</vt:lpstr>
      <vt:lpstr>PowerPoint Presentation</vt:lpstr>
      <vt:lpstr>PowerPoint Presentation</vt:lpstr>
      <vt:lpstr>Teaming Up with IMA since 2000: A spectrum of and evolving partnering relationship</vt:lpstr>
      <vt:lpstr>PowerPoint Presentation</vt:lpstr>
      <vt:lpstr>Tony Gambino USAID Mission Director 2002-2004</vt:lpstr>
      <vt:lpstr>2011+: SANRU NGO</vt:lpstr>
      <vt:lpstr> A Brief History of  ECC’s Health Work  (including SANRU)  by Diakumbi Zabusu ECC Representative to SANRU NGO</vt:lpstr>
      <vt:lpstr>PowerPoint Presentation</vt:lpstr>
      <vt:lpstr>PowerPoint Presentation</vt:lpstr>
      <vt:lpstr>From the 1991 Evaluation of SANRU II</vt:lpstr>
      <vt:lpstr>PowerPoint Presentation</vt:lpstr>
      <vt:lpstr>A Spectrum of SANRU Program Partnership Projects</vt:lpstr>
      <vt:lpstr>PowerPoint Presentation</vt:lpstr>
      <vt:lpstr>PowerPoint Presentation</vt:lpstr>
      <vt:lpstr>PowerPoint Presentation</vt:lpstr>
      <vt:lpstr>PowerPoint Presentation</vt:lpstr>
      <vt:lpstr>The Evolution of IMA</vt:lpstr>
      <vt:lpstr>IMA in DR Congo</vt:lpstr>
      <vt:lpstr>IMA in DR Congo</vt:lpstr>
      <vt:lpstr>Dr. Kambale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dc:creator>
  <cp:lastModifiedBy>FRANK</cp:lastModifiedBy>
  <cp:revision>261</cp:revision>
  <cp:lastPrinted>2013-04-12T08:26:58Z</cp:lastPrinted>
  <dcterms:created xsi:type="dcterms:W3CDTF">2013-04-09T13:13:44Z</dcterms:created>
  <dcterms:modified xsi:type="dcterms:W3CDTF">2015-06-27T22:09:59Z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1282655</vt:lpwstr>
  </property>
  <property fmtid="{D5CDD505-2E9C-101B-9397-08002B2CF9AE}" pid="3" name="NXPowerLiteSettings">
    <vt:lpwstr>F7000400038000</vt:lpwstr>
  </property>
  <property fmtid="{D5CDD505-2E9C-101B-9397-08002B2CF9AE}" pid="4" name="NXPowerLiteVersion">
    <vt:lpwstr>D6.0.4</vt:lpwstr>
  </property>
</Properties>
</file>