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86" r:id="rId4"/>
  </p:sldMasterIdLst>
  <p:notesMasterIdLst>
    <p:notesMasterId r:id="rId61"/>
  </p:notesMasterIdLst>
  <p:sldIdLst>
    <p:sldId id="313" r:id="rId5"/>
    <p:sldId id="256" r:id="rId6"/>
    <p:sldId id="263" r:id="rId7"/>
    <p:sldId id="258" r:id="rId8"/>
    <p:sldId id="259" r:id="rId9"/>
    <p:sldId id="260" r:id="rId10"/>
    <p:sldId id="261" r:id="rId11"/>
    <p:sldId id="262"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4" autoAdjust="0"/>
    <p:restoredTop sz="94660"/>
  </p:normalViewPr>
  <p:slideViewPr>
    <p:cSldViewPr snapToGrid="0">
      <p:cViewPr varScale="1">
        <p:scale>
          <a:sx n="75" d="100"/>
          <a:sy n="75" d="100"/>
        </p:scale>
        <p:origin x="82" y="29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MA\AppData\Local\Microsoft\Windows\Temporary%20Internet%20Files\Content.Outlook\UJYGKTFC\ANALYSE%20INDICATEURS%20Q4FY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IMA\AppData\Local\Microsoft\Windows\Temporary%20Internet%20Files\Content.Outlook\UJYGKTFC\ANALYSE%20INDICATEURS%20Q4FY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Data\PNLP\PNLP_2015\RBM\R&#233;union%20annuelle%20Cotonou\Donn&#233;es%20pour%20CARN-WARN%2020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Data\PNLP\PNLP_2015\RBM\R&#233;union%20annuelle%20Cotonou\Donn&#233;es%20pour%20CARN-WARN%202015.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Data\PNLP\PNLP_2015\RBM\R&#233;union%20annuelle%20Cotonou\Donn&#233;es%20pour%20CARN-WARN%20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600" dirty="0" smtClean="0">
                <a:effectLst/>
              </a:rPr>
              <a:t>New FP acceptors</a:t>
            </a:r>
            <a:endParaRPr lang="fr-FR" sz="1600" dirty="0">
              <a:effectLst/>
            </a:endParaRPr>
          </a:p>
        </c:rich>
      </c:tx>
      <c:layout/>
      <c:overlay val="0"/>
    </c:title>
    <c:autoTitleDeleted val="0"/>
    <c:plotArea>
      <c:layout/>
      <c:lineChart>
        <c:grouping val="standard"/>
        <c:varyColors val="0"/>
        <c:ser>
          <c:idx val="0"/>
          <c:order val="0"/>
          <c:spPr>
            <a:ln w="63500"/>
          </c:spPr>
          <c:cat>
            <c:strRef>
              <c:f>'[ANALYSE INDICATEURS Q4FY2.xlsx]PF'!$E$33:$K$33</c:f>
              <c:strCache>
                <c:ptCount val="7"/>
                <c:pt idx="0">
                  <c:v>Q2</c:v>
                </c:pt>
                <c:pt idx="1">
                  <c:v>Q3</c:v>
                </c:pt>
                <c:pt idx="2">
                  <c:v>Q4</c:v>
                </c:pt>
                <c:pt idx="3">
                  <c:v>Q5</c:v>
                </c:pt>
                <c:pt idx="4">
                  <c:v>Q6</c:v>
                </c:pt>
                <c:pt idx="5">
                  <c:v>Q7</c:v>
                </c:pt>
                <c:pt idx="6">
                  <c:v>Q8</c:v>
                </c:pt>
              </c:strCache>
            </c:strRef>
          </c:cat>
          <c:val>
            <c:numRef>
              <c:f>'[ANALYSE INDICATEURS Q4FY2.xlsx]PF'!$E$34:$K$34</c:f>
              <c:numCache>
                <c:formatCode>0%</c:formatCode>
                <c:ptCount val="7"/>
                <c:pt idx="0">
                  <c:v>4.3262766874524815E-2</c:v>
                </c:pt>
                <c:pt idx="1">
                  <c:v>2.5314546625906553E-2</c:v>
                </c:pt>
                <c:pt idx="2">
                  <c:v>5.5799591041501E-2</c:v>
                </c:pt>
                <c:pt idx="3">
                  <c:v>6.6908848142500227E-2</c:v>
                </c:pt>
                <c:pt idx="4">
                  <c:v>7.2083518388242535E-2</c:v>
                </c:pt>
                <c:pt idx="5">
                  <c:v>0.10952997192116352</c:v>
                </c:pt>
                <c:pt idx="6">
                  <c:v>0.11</c:v>
                </c:pt>
              </c:numCache>
            </c:numRef>
          </c:val>
          <c:smooth val="0"/>
        </c:ser>
        <c:dLbls>
          <c:showLegendKey val="0"/>
          <c:showVal val="0"/>
          <c:showCatName val="0"/>
          <c:showSerName val="0"/>
          <c:showPercent val="0"/>
          <c:showBubbleSize val="0"/>
        </c:dLbls>
        <c:marker val="1"/>
        <c:smooth val="0"/>
        <c:axId val="194919936"/>
        <c:axId val="194916016"/>
      </c:lineChart>
      <c:catAx>
        <c:axId val="194919936"/>
        <c:scaling>
          <c:orientation val="minMax"/>
        </c:scaling>
        <c:delete val="0"/>
        <c:axPos val="b"/>
        <c:numFmt formatCode="General" sourceLinked="0"/>
        <c:majorTickMark val="none"/>
        <c:minorTickMark val="none"/>
        <c:tickLblPos val="nextTo"/>
        <c:crossAx val="194916016"/>
        <c:crosses val="autoZero"/>
        <c:auto val="1"/>
        <c:lblAlgn val="ctr"/>
        <c:lblOffset val="100"/>
        <c:noMultiLvlLbl val="0"/>
      </c:catAx>
      <c:valAx>
        <c:axId val="194916016"/>
        <c:scaling>
          <c:orientation val="minMax"/>
        </c:scaling>
        <c:delete val="0"/>
        <c:axPos val="l"/>
        <c:majorGridlines/>
        <c:numFmt formatCode="0%" sourceLinked="1"/>
        <c:majorTickMark val="none"/>
        <c:minorTickMark val="none"/>
        <c:tickLblPos val="nextTo"/>
        <c:spPr>
          <a:ln w="9525">
            <a:noFill/>
          </a:ln>
        </c:spPr>
        <c:crossAx val="194919936"/>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effectLst/>
              </a:rPr>
              <a:t>Service Utilization </a:t>
            </a:r>
            <a:r>
              <a:rPr lang="en-US" sz="1800" b="1" i="0" baseline="0" dirty="0" smtClean="0">
                <a:effectLst/>
              </a:rPr>
              <a:t>trend</a:t>
            </a:r>
            <a:endParaRPr lang="fr-FR" sz="1400" dirty="0">
              <a:effectLst/>
            </a:endParaRPr>
          </a:p>
        </c:rich>
      </c:tx>
      <c:layout/>
      <c:overlay val="0"/>
    </c:title>
    <c:autoTitleDeleted val="0"/>
    <c:plotArea>
      <c:layout/>
      <c:lineChart>
        <c:grouping val="standard"/>
        <c:varyColors val="0"/>
        <c:ser>
          <c:idx val="0"/>
          <c:order val="0"/>
          <c:spPr>
            <a:ln w="63500"/>
          </c:spPr>
          <c:cat>
            <c:strRef>
              <c:f>'[ANALYSE INDICATEURS Q4FY2.xlsx]UCA'!$E$33:$K$33</c:f>
              <c:strCache>
                <c:ptCount val="7"/>
                <c:pt idx="0">
                  <c:v>Q2</c:v>
                </c:pt>
                <c:pt idx="1">
                  <c:v>Q3</c:v>
                </c:pt>
                <c:pt idx="2">
                  <c:v>Q4</c:v>
                </c:pt>
                <c:pt idx="3">
                  <c:v>Q5</c:v>
                </c:pt>
                <c:pt idx="4">
                  <c:v>Q6</c:v>
                </c:pt>
                <c:pt idx="5">
                  <c:v>Q7</c:v>
                </c:pt>
                <c:pt idx="6">
                  <c:v>Q8</c:v>
                </c:pt>
              </c:strCache>
            </c:strRef>
          </c:cat>
          <c:val>
            <c:numRef>
              <c:f>'[ANALYSE INDICATEURS Q4FY2.xlsx]UCA'!$E$34:$K$34</c:f>
              <c:numCache>
                <c:formatCode>0%</c:formatCode>
                <c:ptCount val="7"/>
                <c:pt idx="0">
                  <c:v>0.25750098461930365</c:v>
                </c:pt>
                <c:pt idx="1">
                  <c:v>0.30213848283595973</c:v>
                </c:pt>
                <c:pt idx="2">
                  <c:v>0.30822355848568656</c:v>
                </c:pt>
                <c:pt idx="3">
                  <c:v>0.30635140029315511</c:v>
                </c:pt>
                <c:pt idx="4">
                  <c:v>0.3080549951650306</c:v>
                </c:pt>
                <c:pt idx="5">
                  <c:v>0.35725959563110127</c:v>
                </c:pt>
                <c:pt idx="6">
                  <c:v>0.39</c:v>
                </c:pt>
              </c:numCache>
            </c:numRef>
          </c:val>
          <c:smooth val="0"/>
        </c:ser>
        <c:dLbls>
          <c:showLegendKey val="0"/>
          <c:showVal val="0"/>
          <c:showCatName val="0"/>
          <c:showSerName val="0"/>
          <c:showPercent val="0"/>
          <c:showBubbleSize val="0"/>
        </c:dLbls>
        <c:marker val="1"/>
        <c:smooth val="0"/>
        <c:axId val="401840432"/>
        <c:axId val="401841552"/>
      </c:lineChart>
      <c:catAx>
        <c:axId val="401840432"/>
        <c:scaling>
          <c:orientation val="minMax"/>
        </c:scaling>
        <c:delete val="0"/>
        <c:axPos val="b"/>
        <c:numFmt formatCode="General" sourceLinked="0"/>
        <c:majorTickMark val="none"/>
        <c:minorTickMark val="none"/>
        <c:tickLblPos val="nextTo"/>
        <c:crossAx val="401841552"/>
        <c:crosses val="autoZero"/>
        <c:auto val="1"/>
        <c:lblAlgn val="ctr"/>
        <c:lblOffset val="100"/>
        <c:noMultiLvlLbl val="0"/>
      </c:catAx>
      <c:valAx>
        <c:axId val="401841552"/>
        <c:scaling>
          <c:orientation val="minMax"/>
          <c:max val="0.5"/>
        </c:scaling>
        <c:delete val="0"/>
        <c:axPos val="l"/>
        <c:majorGridlines/>
        <c:numFmt formatCode="0%" sourceLinked="1"/>
        <c:majorTickMark val="none"/>
        <c:minorTickMark val="none"/>
        <c:tickLblPos val="nextTo"/>
        <c:spPr>
          <a:ln w="9525">
            <a:noFill/>
          </a:ln>
        </c:spPr>
        <c:crossAx val="401840432"/>
        <c:crosses val="autoZero"/>
        <c:crossBetween val="between"/>
        <c:majorUnit val="0.1"/>
      </c:valAx>
    </c:plotArea>
    <c:legend>
      <c:legendPos val="b"/>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sz="1200"/>
            </a:pPr>
            <a:r>
              <a:rPr lang="fr-CH" sz="1800" dirty="0" err="1" smtClean="0"/>
              <a:t>Nbr</a:t>
            </a:r>
            <a:r>
              <a:rPr lang="fr-CH" sz="1800" dirty="0" smtClean="0"/>
              <a:t> of </a:t>
            </a:r>
            <a:r>
              <a:rPr lang="fr-CH" sz="1800" dirty="0" err="1" smtClean="0"/>
              <a:t>HZs</a:t>
            </a:r>
            <a:r>
              <a:rPr lang="fr-CH" sz="1800" dirty="0" smtClean="0"/>
              <a:t> </a:t>
            </a:r>
            <a:r>
              <a:rPr lang="fr-CH" sz="1800" dirty="0" err="1" smtClean="0"/>
              <a:t>with</a:t>
            </a:r>
            <a:r>
              <a:rPr lang="fr-CH" sz="1800" dirty="0" smtClean="0"/>
              <a:t> PMI </a:t>
            </a:r>
            <a:r>
              <a:rPr lang="fr-CH" sz="1800" dirty="0" err="1" smtClean="0"/>
              <a:t>combatting</a:t>
            </a:r>
            <a:r>
              <a:rPr lang="fr-CH" sz="1800" dirty="0" smtClean="0"/>
              <a:t> Malaria</a:t>
            </a:r>
            <a:endParaRPr lang="fr-CH" sz="1800" dirty="0"/>
          </a:p>
        </c:rich>
      </c:tx>
      <c:layout>
        <c:manualLayout>
          <c:xMode val="edge"/>
          <c:yMode val="edge"/>
          <c:x val="0.12912772993076493"/>
          <c:y val="4.2852873408080826E-2"/>
        </c:manualLayout>
      </c:layout>
      <c:overlay val="1"/>
    </c:title>
    <c:autoTitleDeleted val="0"/>
    <c:plotArea>
      <c:layout>
        <c:manualLayout>
          <c:layoutTarget val="inner"/>
          <c:xMode val="edge"/>
          <c:yMode val="edge"/>
          <c:x val="0.11187616146521857"/>
          <c:y val="0.13296408971605841"/>
          <c:w val="0.81629902101653362"/>
          <c:h val="0.75915384156525889"/>
        </c:manualLayout>
      </c:layout>
      <c:areaChart>
        <c:grouping val="standard"/>
        <c:varyColors val="0"/>
        <c:ser>
          <c:idx val="0"/>
          <c:order val="0"/>
          <c:dLbls>
            <c:dLbl>
              <c:idx val="0"/>
              <c:layout>
                <c:manualLayout>
                  <c:x val="1.1111238832372231E-2"/>
                  <c:y val="-0.2411617155810069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8872987591879513E-3"/>
                  <c:y val="-0.3038719875924617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888920819204243E-2"/>
                  <c:y val="-0.3367006680983066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8.333301403018049E-3"/>
                  <c:y val="-0.362795275590551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882400648824268E-3"/>
                  <c:y val="-0.3560609043187791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0664980746019801E-2"/>
                  <c:y val="-0.3522730255308995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05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PMA!$B$2:$G$2</c:f>
              <c:strCache>
                <c:ptCount val="6"/>
                <c:pt idx="0">
                  <c:v>2012</c:v>
                </c:pt>
                <c:pt idx="1">
                  <c:v>2013</c:v>
                </c:pt>
                <c:pt idx="2">
                  <c:v>2014</c:v>
                </c:pt>
                <c:pt idx="3">
                  <c:v>2015</c:v>
                </c:pt>
                <c:pt idx="4">
                  <c:v>2016</c:v>
                </c:pt>
                <c:pt idx="5">
                  <c:v>2017</c:v>
                </c:pt>
              </c:strCache>
            </c:strRef>
          </c:cat>
          <c:val>
            <c:numRef>
              <c:f>PMA!$B$3:$G$3</c:f>
              <c:numCache>
                <c:formatCode>General</c:formatCode>
                <c:ptCount val="6"/>
                <c:pt idx="0">
                  <c:v>344</c:v>
                </c:pt>
                <c:pt idx="1">
                  <c:v>464</c:v>
                </c:pt>
                <c:pt idx="2">
                  <c:v>481</c:v>
                </c:pt>
                <c:pt idx="3">
                  <c:v>516</c:v>
                </c:pt>
                <c:pt idx="4">
                  <c:v>511</c:v>
                </c:pt>
                <c:pt idx="5">
                  <c:v>511</c:v>
                </c:pt>
              </c:numCache>
            </c:numRef>
          </c:val>
        </c:ser>
        <c:dLbls>
          <c:showLegendKey val="0"/>
          <c:showVal val="0"/>
          <c:showCatName val="0"/>
          <c:showSerName val="0"/>
          <c:showPercent val="0"/>
          <c:showBubbleSize val="0"/>
        </c:dLbls>
        <c:axId val="663246096"/>
        <c:axId val="663242736"/>
      </c:areaChart>
      <c:catAx>
        <c:axId val="663246096"/>
        <c:scaling>
          <c:orientation val="minMax"/>
        </c:scaling>
        <c:delete val="0"/>
        <c:axPos val="b"/>
        <c:numFmt formatCode="General" sourceLinked="0"/>
        <c:majorTickMark val="out"/>
        <c:minorTickMark val="none"/>
        <c:tickLblPos val="nextTo"/>
        <c:crossAx val="663242736"/>
        <c:crosses val="autoZero"/>
        <c:auto val="1"/>
        <c:lblAlgn val="ctr"/>
        <c:lblOffset val="100"/>
        <c:noMultiLvlLbl val="0"/>
      </c:catAx>
      <c:valAx>
        <c:axId val="663242736"/>
        <c:scaling>
          <c:orientation val="minMax"/>
          <c:max val="516"/>
          <c:min val="0"/>
        </c:scaling>
        <c:delete val="0"/>
        <c:axPos val="l"/>
        <c:numFmt formatCode="General" sourceLinked="1"/>
        <c:majorTickMark val="out"/>
        <c:minorTickMark val="none"/>
        <c:tickLblPos val="nextTo"/>
        <c:crossAx val="663246096"/>
        <c:crosses val="autoZero"/>
        <c:crossBetween val="midCat"/>
      </c:valAx>
      <c:spPr>
        <a:solidFill>
          <a:srgbClr val="FF0000"/>
        </a:solidFill>
        <a:ln w="25400">
          <a:solidFill>
            <a:srgbClr val="4F81BD"/>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Feuil1!$A$2</c:f>
              <c:strCache>
                <c:ptCount val="1"/>
                <c:pt idx="0">
                  <c:v>Cas de paludisme rapportés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Feuil1!$B$1:$D$1</c:f>
              <c:strCache>
                <c:ptCount val="3"/>
                <c:pt idx="0">
                  <c:v>2012</c:v>
                </c:pt>
                <c:pt idx="1">
                  <c:v>2013</c:v>
                </c:pt>
                <c:pt idx="2">
                  <c:v>2014</c:v>
                </c:pt>
              </c:strCache>
            </c:strRef>
          </c:cat>
          <c:val>
            <c:numRef>
              <c:f>Feuil1!$B$2:$D$2</c:f>
              <c:numCache>
                <c:formatCode>#,##0</c:formatCode>
                <c:ptCount val="3"/>
                <c:pt idx="0">
                  <c:v>9128398</c:v>
                </c:pt>
                <c:pt idx="1">
                  <c:v>11363817</c:v>
                </c:pt>
                <c:pt idx="2">
                  <c:v>9538278</c:v>
                </c:pt>
              </c:numCache>
            </c:numRef>
          </c:val>
        </c:ser>
        <c:ser>
          <c:idx val="1"/>
          <c:order val="1"/>
          <c:tx>
            <c:strRef>
              <c:f>Feuil1!$A$3</c:f>
              <c:strCache>
                <c:ptCount val="1"/>
                <c:pt idx="0">
                  <c:v>Cas confirmés (TDR)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Feuil1!$B$1:$D$1</c:f>
              <c:strCache>
                <c:ptCount val="3"/>
                <c:pt idx="0">
                  <c:v>2012</c:v>
                </c:pt>
                <c:pt idx="1">
                  <c:v>2013</c:v>
                </c:pt>
                <c:pt idx="2">
                  <c:v>2014</c:v>
                </c:pt>
              </c:strCache>
            </c:strRef>
          </c:cat>
          <c:val>
            <c:numRef>
              <c:f>Feuil1!$B$3:$D$3</c:f>
              <c:numCache>
                <c:formatCode>#,##0</c:formatCode>
                <c:ptCount val="3"/>
                <c:pt idx="0">
                  <c:v>2134734</c:v>
                </c:pt>
                <c:pt idx="1">
                  <c:v>6096993</c:v>
                </c:pt>
                <c:pt idx="2">
                  <c:v>7725338</c:v>
                </c:pt>
              </c:numCache>
            </c:numRef>
          </c:val>
        </c:ser>
        <c:ser>
          <c:idx val="2"/>
          <c:order val="2"/>
          <c:tx>
            <c:strRef>
              <c:f>Feuil1!$A$4</c:f>
              <c:strCache>
                <c:ptCount val="1"/>
                <c:pt idx="0">
                  <c:v>Cas mis sous CTA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Feuil1!$B$1:$D$1</c:f>
              <c:strCache>
                <c:ptCount val="3"/>
                <c:pt idx="0">
                  <c:v>2012</c:v>
                </c:pt>
                <c:pt idx="1">
                  <c:v>2013</c:v>
                </c:pt>
                <c:pt idx="2">
                  <c:v>2014</c:v>
                </c:pt>
              </c:strCache>
            </c:strRef>
          </c:cat>
          <c:val>
            <c:numRef>
              <c:f>Feuil1!$B$4:$D$4</c:f>
              <c:numCache>
                <c:formatCode>#,##0</c:formatCode>
                <c:ptCount val="3"/>
                <c:pt idx="0">
                  <c:v>5523774</c:v>
                </c:pt>
                <c:pt idx="1">
                  <c:v>7112841</c:v>
                </c:pt>
                <c:pt idx="2">
                  <c:v>9110186</c:v>
                </c:pt>
              </c:numCache>
            </c:numRef>
          </c:val>
        </c:ser>
        <c:dLbls>
          <c:showLegendKey val="0"/>
          <c:showVal val="0"/>
          <c:showCatName val="0"/>
          <c:showSerName val="0"/>
          <c:showPercent val="0"/>
          <c:showBubbleSize val="0"/>
        </c:dLbls>
        <c:gapWidth val="150"/>
        <c:axId val="225733488"/>
        <c:axId val="225732928"/>
      </c:barChart>
      <c:catAx>
        <c:axId val="225733488"/>
        <c:scaling>
          <c:orientation val="minMax"/>
        </c:scaling>
        <c:delete val="0"/>
        <c:axPos val="b"/>
        <c:numFmt formatCode="General" sourceLinked="0"/>
        <c:majorTickMark val="out"/>
        <c:minorTickMark val="none"/>
        <c:tickLblPos val="nextTo"/>
        <c:crossAx val="225732928"/>
        <c:crosses val="autoZero"/>
        <c:auto val="1"/>
        <c:lblAlgn val="ctr"/>
        <c:lblOffset val="100"/>
        <c:noMultiLvlLbl val="0"/>
      </c:catAx>
      <c:valAx>
        <c:axId val="225732928"/>
        <c:scaling>
          <c:orientation val="minMax"/>
        </c:scaling>
        <c:delete val="0"/>
        <c:axPos val="l"/>
        <c:numFmt formatCode="#,##0" sourceLinked="1"/>
        <c:majorTickMark val="out"/>
        <c:minorTickMark val="none"/>
        <c:tickLblPos val="nextTo"/>
        <c:crossAx val="225733488"/>
        <c:crosses val="autoZero"/>
        <c:crossBetween val="between"/>
      </c:valAx>
    </c:plotArea>
    <c:legend>
      <c:legendPos val="b"/>
      <c:overlay val="0"/>
      <c:txPr>
        <a:bodyPr/>
        <a:lstStyle/>
        <a:p>
          <a:pPr>
            <a:defRPr b="1"/>
          </a:pPr>
          <a:endParaRPr lang="en-US"/>
        </a:p>
      </c:txPr>
    </c:legend>
    <c:plotVisOnly val="1"/>
    <c:dispBlanksAs val="gap"/>
    <c:showDLblsOverMax val="0"/>
  </c:chart>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Feuil1!$A$5</c:f>
              <c:strCache>
                <c:ptCount val="1"/>
                <c:pt idx="0">
                  <c:v>Décès attribués au paludisme</c:v>
                </c:pt>
              </c:strCache>
            </c:strRef>
          </c:tx>
          <c:dLbls>
            <c:dLbl>
              <c:idx val="0"/>
              <c:layout>
                <c:manualLayout>
                  <c:x val="-6.3888888888888884E-2"/>
                  <c:y val="-5.09259259259259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5.2777777777777792E-2"/>
                  <c:y val="-4.62962962962964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1111111111111123E-2"/>
                  <c:y val="-6.018518518518514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Feuil1!$B$5:$D$5</c:f>
              <c:numCache>
                <c:formatCode>#,##0</c:formatCode>
                <c:ptCount val="3"/>
                <c:pt idx="0">
                  <c:v>21601</c:v>
                </c:pt>
                <c:pt idx="1">
                  <c:v>30918</c:v>
                </c:pt>
                <c:pt idx="2">
                  <c:v>24442</c:v>
                </c:pt>
              </c:numCache>
            </c:numRef>
          </c:val>
          <c:smooth val="0"/>
        </c:ser>
        <c:dLbls>
          <c:showLegendKey val="0"/>
          <c:showVal val="0"/>
          <c:showCatName val="0"/>
          <c:showSerName val="0"/>
          <c:showPercent val="0"/>
          <c:showBubbleSize val="0"/>
        </c:dLbls>
        <c:marker val="1"/>
        <c:smooth val="0"/>
        <c:axId val="225731248"/>
        <c:axId val="225728448"/>
      </c:lineChart>
      <c:catAx>
        <c:axId val="225731248"/>
        <c:scaling>
          <c:orientation val="minMax"/>
        </c:scaling>
        <c:delete val="1"/>
        <c:axPos val="b"/>
        <c:majorTickMark val="out"/>
        <c:minorTickMark val="none"/>
        <c:tickLblPos val="nextTo"/>
        <c:crossAx val="225728448"/>
        <c:crosses val="autoZero"/>
        <c:auto val="1"/>
        <c:lblAlgn val="ctr"/>
        <c:lblOffset val="100"/>
        <c:noMultiLvlLbl val="0"/>
      </c:catAx>
      <c:valAx>
        <c:axId val="225728448"/>
        <c:scaling>
          <c:orientation val="minMax"/>
        </c:scaling>
        <c:delete val="1"/>
        <c:axPos val="l"/>
        <c:numFmt formatCode="#,##0" sourceLinked="1"/>
        <c:majorTickMark val="out"/>
        <c:minorTickMark val="none"/>
        <c:tickLblPos val="nextTo"/>
        <c:crossAx val="225731248"/>
        <c:crosses val="autoZero"/>
        <c:crossBetween val="between"/>
      </c:valAx>
      <c:spPr>
        <a:noFill/>
      </c:spPr>
    </c:plotArea>
    <c:legend>
      <c:legendPos val="b"/>
      <c:layout>
        <c:manualLayout>
          <c:xMode val="edge"/>
          <c:yMode val="edge"/>
          <c:x val="0.27189750952874231"/>
          <c:y val="0.86072725284339857"/>
          <c:w val="0.4460463218855113"/>
          <c:h val="8.3717191601050026E-2"/>
        </c:manualLayout>
      </c:layout>
      <c:overlay val="0"/>
      <c:txPr>
        <a:bodyPr/>
        <a:lstStyle/>
        <a:p>
          <a:pPr>
            <a:defRPr b="1">
              <a:solidFill>
                <a:srgbClr val="FF0000"/>
              </a:solidFill>
            </a:defRPr>
          </a:pPr>
          <a:endParaRPr lang="en-US"/>
        </a:p>
      </c:txPr>
    </c:legend>
    <c:plotVisOnly val="1"/>
    <c:dispBlanksAs val="gap"/>
    <c:showDLblsOverMax val="0"/>
  </c:chart>
  <c:spPr>
    <a:no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3C0C1-CC8A-40B8-8E28-91D6A699933B}" type="datetimeFigureOut">
              <a:rPr lang="en-US" smtClean="0"/>
              <a:t>6/27/2015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A0F07-A93C-495E-8BAE-33677617F171}" type="slidenum">
              <a:rPr lang="en-US" smtClean="0"/>
              <a:t>‹#›</a:t>
            </a:fld>
            <a:endParaRPr lang="en-US"/>
          </a:p>
        </p:txBody>
      </p:sp>
    </p:spTree>
    <p:extLst>
      <p:ext uri="{BB962C8B-B14F-4D97-AF65-F5344CB8AC3E}">
        <p14:creationId xmlns:p14="http://schemas.microsoft.com/office/powerpoint/2010/main" val="260151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F3DF1B-0BAA-4F9D-B82E-A699BB59436C}" type="slidenum">
              <a:rPr lang="en-US">
                <a:solidFill>
                  <a:prstClr val="black"/>
                </a:solidFill>
              </a:rPr>
              <a:pPr/>
              <a:t>30</a:t>
            </a:fld>
            <a:endParaRPr lang="en-US">
              <a:solidFill>
                <a:prstClr val="black"/>
              </a:solidFill>
            </a:endParaRPr>
          </a:p>
        </p:txBody>
      </p:sp>
      <p:sp>
        <p:nvSpPr>
          <p:cNvPr id="287746" name="Rectangle 2"/>
          <p:cNvSpPr>
            <a:spLocks noGrp="1" noRot="1" noChangeAspect="1" noChangeArrowheads="1" noTextEdit="1"/>
          </p:cNvSpPr>
          <p:nvPr>
            <p:ph type="sldImg"/>
          </p:nvPr>
        </p:nvSpPr>
        <p:spPr>
          <a:xfrm>
            <a:off x="379413" y="685800"/>
            <a:ext cx="6100762" cy="3432175"/>
          </a:xfrm>
          <a:ln/>
        </p:spPr>
      </p:sp>
      <p:sp>
        <p:nvSpPr>
          <p:cNvPr id="287747" name="Rectangle 3"/>
          <p:cNvSpPr>
            <a:spLocks noGrp="1" noChangeArrowheads="1"/>
          </p:cNvSpPr>
          <p:nvPr>
            <p:ph type="body" idx="1"/>
          </p:nvPr>
        </p:nvSpPr>
        <p:spPr>
          <a:xfrm>
            <a:off x="914400" y="4343400"/>
            <a:ext cx="5029200" cy="4114800"/>
          </a:xfrm>
        </p:spPr>
        <p:txBody>
          <a:bodyPr/>
          <a:lstStyle/>
          <a:p>
            <a:endParaRPr lang="fr-FR"/>
          </a:p>
        </p:txBody>
      </p:sp>
    </p:spTree>
    <p:extLst>
      <p:ext uri="{BB962C8B-B14F-4D97-AF65-F5344CB8AC3E}">
        <p14:creationId xmlns:p14="http://schemas.microsoft.com/office/powerpoint/2010/main" val="1419712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41D11D99-AF7D-4BF4-8DA8-D24BE70740E4}" type="slidenum">
              <a:rPr lang="fr-FR" smtClean="0">
                <a:solidFill>
                  <a:prstClr val="black"/>
                </a:solidFill>
              </a:rPr>
              <a:pPr>
                <a:defRPr/>
              </a:pPr>
              <a:t>51</a:t>
            </a:fld>
            <a:endParaRPr lang="fr-FR">
              <a:solidFill>
                <a:prstClr val="black"/>
              </a:solidFill>
            </a:endParaRPr>
          </a:p>
        </p:txBody>
      </p:sp>
    </p:spTree>
    <p:extLst>
      <p:ext uri="{BB962C8B-B14F-4D97-AF65-F5344CB8AC3E}">
        <p14:creationId xmlns:p14="http://schemas.microsoft.com/office/powerpoint/2010/main" val="1299521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41D11D99-AF7D-4BF4-8DA8-D24BE70740E4}" type="slidenum">
              <a:rPr lang="fr-FR" smtClean="0">
                <a:solidFill>
                  <a:prstClr val="black"/>
                </a:solidFill>
              </a:rPr>
              <a:pPr>
                <a:defRPr/>
              </a:pPr>
              <a:t>52</a:t>
            </a:fld>
            <a:endParaRPr lang="fr-FR">
              <a:solidFill>
                <a:prstClr val="black"/>
              </a:solidFill>
            </a:endParaRPr>
          </a:p>
        </p:txBody>
      </p:sp>
    </p:spTree>
    <p:extLst>
      <p:ext uri="{BB962C8B-B14F-4D97-AF65-F5344CB8AC3E}">
        <p14:creationId xmlns:p14="http://schemas.microsoft.com/office/powerpoint/2010/main" val="58532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5675C2-1F1D-4231-9ACC-57530D900A5A}" type="slidenum">
              <a:rPr lang="fr-FR" altLang="fr-FR" smtClean="0">
                <a:solidFill>
                  <a:prstClr val="black"/>
                </a:solidFill>
              </a:rPr>
              <a:pPr eaLnBrk="1" hangingPunct="1"/>
              <a:t>53</a:t>
            </a:fld>
            <a:endParaRPr lang="fr-FR" altLang="fr-FR" smtClean="0">
              <a:solidFill>
                <a:prstClr val="black"/>
              </a:solidFill>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p>
        </p:txBody>
      </p:sp>
    </p:spTree>
    <p:extLst>
      <p:ext uri="{BB962C8B-B14F-4D97-AF65-F5344CB8AC3E}">
        <p14:creationId xmlns:p14="http://schemas.microsoft.com/office/powerpoint/2010/main" val="1901847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939125B-C82D-4E72-B17B-6427618D512D}" type="slidenum">
              <a:rPr lang="fr-FR" smtClean="0">
                <a:solidFill>
                  <a:prstClr val="black"/>
                </a:solidFill>
              </a:rPr>
              <a:pPr/>
              <a:t>54</a:t>
            </a:fld>
            <a:endParaRPr lang="fr-FR">
              <a:solidFill>
                <a:prstClr val="black"/>
              </a:solidFill>
            </a:endParaRPr>
          </a:p>
        </p:txBody>
      </p:sp>
    </p:spTree>
    <p:extLst>
      <p:ext uri="{BB962C8B-B14F-4D97-AF65-F5344CB8AC3E}">
        <p14:creationId xmlns:p14="http://schemas.microsoft.com/office/powerpoint/2010/main" val="3427888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EFFE777-1DB5-473A-9D5C-769D528806FE}" type="slidenum">
              <a:rPr lang="fr-FR" smtClean="0">
                <a:solidFill>
                  <a:prstClr val="black"/>
                </a:solidFill>
              </a:rPr>
              <a:pPr>
                <a:defRPr/>
              </a:pPr>
              <a:t>55</a:t>
            </a:fld>
            <a:endParaRPr lang="fr-FR">
              <a:solidFill>
                <a:prstClr val="black"/>
              </a:solidFill>
            </a:endParaRPr>
          </a:p>
        </p:txBody>
      </p:sp>
    </p:spTree>
    <p:extLst>
      <p:ext uri="{BB962C8B-B14F-4D97-AF65-F5344CB8AC3E}">
        <p14:creationId xmlns:p14="http://schemas.microsoft.com/office/powerpoint/2010/main" val="208351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56</a:t>
            </a:fld>
            <a:endParaRPr lang="fr-FR">
              <a:solidFill>
                <a:prstClr val="black"/>
              </a:solidFill>
            </a:endParaRPr>
          </a:p>
        </p:txBody>
      </p:sp>
    </p:spTree>
    <p:extLst>
      <p:ext uri="{BB962C8B-B14F-4D97-AF65-F5344CB8AC3E}">
        <p14:creationId xmlns:p14="http://schemas.microsoft.com/office/powerpoint/2010/main" val="378589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129270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320425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44</a:t>
            </a:fld>
            <a:endParaRPr lang="fr-FR">
              <a:solidFill>
                <a:prstClr val="black"/>
              </a:solidFill>
            </a:endParaRPr>
          </a:p>
        </p:txBody>
      </p:sp>
    </p:spTree>
    <p:extLst>
      <p:ext uri="{BB962C8B-B14F-4D97-AF65-F5344CB8AC3E}">
        <p14:creationId xmlns:p14="http://schemas.microsoft.com/office/powerpoint/2010/main" val="259311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45</a:t>
            </a:fld>
            <a:endParaRPr lang="fr-FR">
              <a:solidFill>
                <a:prstClr val="black"/>
              </a:solidFill>
            </a:endParaRPr>
          </a:p>
        </p:txBody>
      </p:sp>
    </p:spTree>
    <p:extLst>
      <p:ext uri="{BB962C8B-B14F-4D97-AF65-F5344CB8AC3E}">
        <p14:creationId xmlns:p14="http://schemas.microsoft.com/office/powerpoint/2010/main" val="364636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46</a:t>
            </a:fld>
            <a:endParaRPr lang="fr-FR">
              <a:solidFill>
                <a:prstClr val="black"/>
              </a:solidFill>
            </a:endParaRPr>
          </a:p>
        </p:txBody>
      </p:sp>
    </p:spTree>
    <p:extLst>
      <p:ext uri="{BB962C8B-B14F-4D97-AF65-F5344CB8AC3E}">
        <p14:creationId xmlns:p14="http://schemas.microsoft.com/office/powerpoint/2010/main" val="374384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47</a:t>
            </a:fld>
            <a:endParaRPr lang="fr-FR">
              <a:solidFill>
                <a:prstClr val="black"/>
              </a:solidFill>
            </a:endParaRPr>
          </a:p>
        </p:txBody>
      </p:sp>
    </p:spTree>
    <p:extLst>
      <p:ext uri="{BB962C8B-B14F-4D97-AF65-F5344CB8AC3E}">
        <p14:creationId xmlns:p14="http://schemas.microsoft.com/office/powerpoint/2010/main" val="2491301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344220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C194EF8-0843-4CB8-A0F1-0B3B0EE3EB7C}" type="slidenum">
              <a:rPr lang="fr-FR" smtClean="0">
                <a:solidFill>
                  <a:prstClr val="black"/>
                </a:solidFill>
              </a:rPr>
              <a:pPr/>
              <a:t>49</a:t>
            </a:fld>
            <a:endParaRPr lang="fr-FR">
              <a:solidFill>
                <a:prstClr val="black"/>
              </a:solidFill>
            </a:endParaRPr>
          </a:p>
        </p:txBody>
      </p:sp>
    </p:spTree>
    <p:extLst>
      <p:ext uri="{BB962C8B-B14F-4D97-AF65-F5344CB8AC3E}">
        <p14:creationId xmlns:p14="http://schemas.microsoft.com/office/powerpoint/2010/main" val="347978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AA446F-AC12-459C-AA59-535D12F64767}" type="datetimeFigureOut">
              <a:rPr lang="fr-FR" smtClean="0"/>
              <a:t>27/06/2015</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79972D3-5ED6-4BAB-B9D2-B5988A3B2D15}" type="slidenum">
              <a:rPr lang="fr-FR" smtClean="0"/>
              <a:t>‹#›</a:t>
            </a:fld>
            <a:endParaRPr lang="fr-FR"/>
          </a:p>
        </p:txBody>
      </p:sp>
    </p:spTree>
    <p:extLst>
      <p:ext uri="{BB962C8B-B14F-4D97-AF65-F5344CB8AC3E}">
        <p14:creationId xmlns:p14="http://schemas.microsoft.com/office/powerpoint/2010/main" val="199432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9" name="Picture 8"/>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85837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10" name="Picture 9"/>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330043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12" name="Picture 11"/>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1550045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7" name="Picture 6"/>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2366051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6" name="Picture 5"/>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374412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9" name="Picture 8"/>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1482188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9" name="Picture 8"/>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1707084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8" name="Picture 7"/>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315378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8" name="Picture 7"/>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186598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Modifiez le style du titre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30" name="Date Placeholder 29"/>
          <p:cNvSpPr>
            <a:spLocks noGrp="1"/>
          </p:cNvSpPr>
          <p:nvPr>
            <p:ph type="dt" sz="half" idx="10"/>
          </p:nvPr>
        </p:nvSpPr>
        <p:spPr/>
        <p:txBody>
          <a:bodyPr/>
          <a:lstStyle/>
          <a:p>
            <a:fld id="{2718D3AF-27B7-4748-98AF-0B464D1CEA13}" type="datetimeFigureOut">
              <a:rPr lang="fr-FR" smtClean="0">
                <a:solidFill>
                  <a:srgbClr val="DBF5F9">
                    <a:shade val="90000"/>
                  </a:srgbClr>
                </a:solidFill>
              </a:rPr>
              <a:pPr/>
              <a:t>27/06/2015</a:t>
            </a:fld>
            <a:endParaRPr lang="fr-FR">
              <a:solidFill>
                <a:srgbClr val="DBF5F9">
                  <a:shade val="90000"/>
                </a:srgbClr>
              </a:solidFill>
            </a:endParaRPr>
          </a:p>
        </p:txBody>
      </p:sp>
      <p:sp>
        <p:nvSpPr>
          <p:cNvPr id="19" name="Footer Placeholder 18"/>
          <p:cNvSpPr>
            <a:spLocks noGrp="1"/>
          </p:cNvSpPr>
          <p:nvPr>
            <p:ph type="ftr" sz="quarter" idx="11"/>
          </p:nvPr>
        </p:nvSpPr>
        <p:spPr/>
        <p:txBody>
          <a:bodyPr/>
          <a:lstStyle/>
          <a:p>
            <a:endParaRPr lang="fr-FR">
              <a:solidFill>
                <a:srgbClr val="DBF5F9">
                  <a:shade val="90000"/>
                </a:srgbClr>
              </a:solidFill>
            </a:endParaRPr>
          </a:p>
        </p:txBody>
      </p:sp>
      <p:sp>
        <p:nvSpPr>
          <p:cNvPr id="27" name="Slide Number Placeholder 26"/>
          <p:cNvSpPr>
            <a:spLocks noGrp="1"/>
          </p:cNvSpPr>
          <p:nvPr>
            <p:ph type="sldNum" sz="quarter" idx="12"/>
          </p:nvPr>
        </p:nvSpPr>
        <p:spPr/>
        <p:txBody>
          <a:bodyPr/>
          <a:lstStyle/>
          <a:p>
            <a:fld id="{5C53FC06-67BD-4B4A-A348-76209D739AE8}" type="slidenum">
              <a:rPr lang="fr-FR" smtClean="0">
                <a:solidFill>
                  <a:srgbClr val="DBF5F9">
                    <a:shade val="90000"/>
                  </a:srgbClr>
                </a:solidFill>
              </a:rPr>
              <a:pPr/>
              <a:t>‹#›</a:t>
            </a:fld>
            <a:endParaRPr lang="fr-FR">
              <a:solidFill>
                <a:srgbClr val="DBF5F9">
                  <a:shade val="90000"/>
                </a:srgbClr>
              </a:solidFill>
            </a:endParaRPr>
          </a:p>
        </p:txBody>
      </p:sp>
    </p:spTree>
    <p:extLst>
      <p:ext uri="{BB962C8B-B14F-4D97-AF65-F5344CB8AC3E}">
        <p14:creationId xmlns:p14="http://schemas.microsoft.com/office/powerpoint/2010/main" val="239930842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AA446F-AC12-459C-AA59-535D12F64767}" type="datetimeFigureOut">
              <a:rPr lang="fr-FR" smtClean="0"/>
              <a:t>27/06/2015</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79972D3-5ED6-4BAB-B9D2-B5988A3B2D15}" type="slidenum">
              <a:rPr lang="fr-FR" smtClean="0"/>
              <a:t>‹#›</a:t>
            </a:fld>
            <a:endParaRPr lang="fr-FR"/>
          </a:p>
        </p:txBody>
      </p:sp>
      <p:pic>
        <p:nvPicPr>
          <p:cNvPr id="9" name="Picture 8"/>
          <p:cNvPicPr>
            <a:picLocks noChangeAspect="1"/>
          </p:cNvPicPr>
          <p:nvPr userDrawn="1"/>
        </p:nvPicPr>
        <p:blipFill>
          <a:blip r:embed="rId2">
            <a:clrChange>
              <a:clrFrom>
                <a:srgbClr val="E9FFBE"/>
              </a:clrFrom>
              <a:clrTo>
                <a:srgbClr val="E9FFBE">
                  <a:alpha val="0"/>
                </a:srgbClr>
              </a:clrTo>
            </a:clrChange>
          </a:blip>
          <a:stretch>
            <a:fillRect/>
          </a:stretch>
        </p:blipFill>
        <p:spPr>
          <a:xfrm>
            <a:off x="283771" y="71021"/>
            <a:ext cx="474915" cy="573223"/>
          </a:xfrm>
          <a:prstGeom prst="rect">
            <a:avLst/>
          </a:prstGeom>
        </p:spPr>
      </p:pic>
    </p:spTree>
    <p:extLst>
      <p:ext uri="{BB962C8B-B14F-4D97-AF65-F5344CB8AC3E}">
        <p14:creationId xmlns:p14="http://schemas.microsoft.com/office/powerpoint/2010/main" val="373772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smtClean="0"/>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Date Placeholder 3"/>
          <p:cNvSpPr>
            <a:spLocks noGrp="1"/>
          </p:cNvSpPr>
          <p:nvPr>
            <p:ph type="dt" sz="half" idx="10"/>
          </p:nvPr>
        </p:nvSpPr>
        <p:spPr/>
        <p:txBody>
          <a:bodyPr/>
          <a:lstStyle/>
          <a:p>
            <a:fld id="{2718D3AF-27B7-4748-98AF-0B464D1CEA13}" type="datetimeFigureOut">
              <a:rPr lang="fr-FR" smtClean="0">
                <a:solidFill>
                  <a:srgbClr val="04617B">
                    <a:shade val="90000"/>
                  </a:srgbClr>
                </a:solidFill>
              </a:rPr>
              <a:pPr/>
              <a:t>27/06/2015</a:t>
            </a:fld>
            <a:endParaRPr lang="fr-FR">
              <a:solidFill>
                <a:srgbClr val="04617B">
                  <a:shade val="90000"/>
                </a:srgbClr>
              </a:solidFill>
            </a:endParaRPr>
          </a:p>
        </p:txBody>
      </p:sp>
      <p:sp>
        <p:nvSpPr>
          <p:cNvPr id="5" name="Footer Placeholder 4"/>
          <p:cNvSpPr>
            <a:spLocks noGrp="1"/>
          </p:cNvSpPr>
          <p:nvPr>
            <p:ph type="ftr" sz="quarter" idx="11"/>
          </p:nvPr>
        </p:nvSpPr>
        <p:spPr/>
        <p:txBody>
          <a:bodyPr/>
          <a:lstStyle/>
          <a:p>
            <a:endParaRPr lang="fr-FR">
              <a:solidFill>
                <a:srgbClr val="04617B">
                  <a:shade val="90000"/>
                </a:srgbClr>
              </a:solidFill>
            </a:endParaRPr>
          </a:p>
        </p:txBody>
      </p:sp>
      <p:sp>
        <p:nvSpPr>
          <p:cNvPr id="6" name="Slide Number Placeholder 5"/>
          <p:cNvSpPr>
            <a:spLocks noGrp="1"/>
          </p:cNvSpPr>
          <p:nvPr>
            <p:ph type="sldNum" sz="quarter" idx="12"/>
          </p:nvPr>
        </p:nvSpPr>
        <p:spPr/>
        <p:txBody>
          <a:bodyPr/>
          <a:lstStyle/>
          <a:p>
            <a:fld id="{5C53FC06-67BD-4B4A-A348-76209D739AE8}" type="slidenum">
              <a:rPr lang="fr-FR" smtClean="0">
                <a:solidFill>
                  <a:srgbClr val="04617B">
                    <a:shade val="90000"/>
                  </a:srgbClr>
                </a:solidFill>
              </a:rPr>
              <a:pPr/>
              <a:t>‹#›</a:t>
            </a:fld>
            <a:endParaRPr lang="fr-FR">
              <a:solidFill>
                <a:srgbClr val="04617B">
                  <a:shade val="90000"/>
                </a:srgbClr>
              </a:solidFill>
            </a:endParaRPr>
          </a:p>
        </p:txBody>
      </p:sp>
      <p:pic>
        <p:nvPicPr>
          <p:cNvPr id="8" name="Picture 7"/>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803847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Modifiez le style du titre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Date Placeholder 3"/>
          <p:cNvSpPr>
            <a:spLocks noGrp="1"/>
          </p:cNvSpPr>
          <p:nvPr>
            <p:ph type="dt" sz="half" idx="10"/>
          </p:nvPr>
        </p:nvSpPr>
        <p:spPr/>
        <p:txBody>
          <a:bodyPr/>
          <a:lstStyle/>
          <a:p>
            <a:fld id="{2718D3AF-27B7-4748-98AF-0B464D1CEA13}" type="datetimeFigureOut">
              <a:rPr lang="fr-FR" smtClean="0">
                <a:solidFill>
                  <a:srgbClr val="DBF5F9">
                    <a:shade val="90000"/>
                  </a:srgbClr>
                </a:solidFill>
              </a:rPr>
              <a:pPr/>
              <a:t>27/06/2015</a:t>
            </a:fld>
            <a:endParaRPr lang="fr-FR">
              <a:solidFill>
                <a:srgbClr val="DBF5F9">
                  <a:shade val="90000"/>
                </a:srgbClr>
              </a:solidFill>
            </a:endParaRPr>
          </a:p>
        </p:txBody>
      </p:sp>
      <p:sp>
        <p:nvSpPr>
          <p:cNvPr id="5" name="Footer Placeholder 4"/>
          <p:cNvSpPr>
            <a:spLocks noGrp="1"/>
          </p:cNvSpPr>
          <p:nvPr>
            <p:ph type="ftr" sz="quarter" idx="11"/>
          </p:nvPr>
        </p:nvSpPr>
        <p:spPr/>
        <p:txBody>
          <a:bodyPr/>
          <a:lstStyle/>
          <a:p>
            <a:endParaRPr lang="fr-FR">
              <a:solidFill>
                <a:srgbClr val="DBF5F9">
                  <a:shade val="90000"/>
                </a:srgbClr>
              </a:solidFill>
            </a:endParaRPr>
          </a:p>
        </p:txBody>
      </p:sp>
      <p:sp>
        <p:nvSpPr>
          <p:cNvPr id="6" name="Slide Number Placeholder 5"/>
          <p:cNvSpPr>
            <a:spLocks noGrp="1"/>
          </p:cNvSpPr>
          <p:nvPr>
            <p:ph type="sldNum" sz="quarter" idx="12"/>
          </p:nvPr>
        </p:nvSpPr>
        <p:spPr/>
        <p:txBody>
          <a:bodyPr/>
          <a:lstStyle/>
          <a:p>
            <a:fld id="{5C53FC06-67BD-4B4A-A348-76209D739AE8}" type="slidenum">
              <a:rPr lang="fr-FR" smtClean="0">
                <a:solidFill>
                  <a:srgbClr val="DBF5F9">
                    <a:shade val="90000"/>
                  </a:srgbClr>
                </a:solidFill>
              </a:rPr>
              <a:pPr/>
              <a:t>‹#›</a:t>
            </a:fld>
            <a:endParaRPr lang="fr-FR">
              <a:solidFill>
                <a:srgbClr val="DBF5F9">
                  <a:shade val="90000"/>
                </a:srgbClr>
              </a:solidFill>
            </a:endParaRPr>
          </a:p>
        </p:txBody>
      </p:sp>
      <p:pic>
        <p:nvPicPr>
          <p:cNvPr id="9" name="Picture 8"/>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188142391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fr-FR" smtClean="0"/>
              <a:t>Modifiez le style du titre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Date Placeholder 4"/>
          <p:cNvSpPr>
            <a:spLocks noGrp="1"/>
          </p:cNvSpPr>
          <p:nvPr>
            <p:ph type="dt" sz="half" idx="10"/>
          </p:nvPr>
        </p:nvSpPr>
        <p:spPr/>
        <p:txBody>
          <a:bodyPr/>
          <a:lstStyle/>
          <a:p>
            <a:fld id="{2718D3AF-27B7-4748-98AF-0B464D1CEA13}" type="datetimeFigureOut">
              <a:rPr lang="fr-FR" smtClean="0">
                <a:solidFill>
                  <a:srgbClr val="04617B">
                    <a:shade val="90000"/>
                  </a:srgbClr>
                </a:solidFill>
              </a:rPr>
              <a:pPr/>
              <a:t>27/06/2015</a:t>
            </a:fld>
            <a:endParaRPr lang="fr-FR">
              <a:solidFill>
                <a:srgbClr val="04617B">
                  <a:shade val="90000"/>
                </a:srgbClr>
              </a:solidFill>
            </a:endParaRPr>
          </a:p>
        </p:txBody>
      </p:sp>
      <p:sp>
        <p:nvSpPr>
          <p:cNvPr id="6" name="Footer Placeholder 5"/>
          <p:cNvSpPr>
            <a:spLocks noGrp="1"/>
          </p:cNvSpPr>
          <p:nvPr>
            <p:ph type="ftr" sz="quarter" idx="11"/>
          </p:nvPr>
        </p:nvSpPr>
        <p:spPr/>
        <p:txBody>
          <a:bodyPr/>
          <a:lstStyle/>
          <a:p>
            <a:endParaRPr lang="fr-FR">
              <a:solidFill>
                <a:srgbClr val="04617B">
                  <a:shade val="90000"/>
                </a:srgbClr>
              </a:solidFill>
            </a:endParaRPr>
          </a:p>
        </p:txBody>
      </p:sp>
      <p:sp>
        <p:nvSpPr>
          <p:cNvPr id="7" name="Slide Number Placeholder 6"/>
          <p:cNvSpPr>
            <a:spLocks noGrp="1"/>
          </p:cNvSpPr>
          <p:nvPr>
            <p:ph type="sldNum" sz="quarter" idx="12"/>
          </p:nvPr>
        </p:nvSpPr>
        <p:spPr/>
        <p:txBody>
          <a:bodyPr/>
          <a:lstStyle/>
          <a:p>
            <a:fld id="{5C53FC06-67BD-4B4A-A348-76209D739AE8}" type="slidenum">
              <a:rPr lang="fr-FR" smtClean="0">
                <a:solidFill>
                  <a:srgbClr val="04617B">
                    <a:shade val="90000"/>
                  </a:srgbClr>
                </a:solidFill>
              </a:rPr>
              <a:pPr/>
              <a:t>‹#›</a:t>
            </a:fld>
            <a:endParaRPr lang="fr-FR">
              <a:solidFill>
                <a:srgbClr val="04617B">
                  <a:shade val="90000"/>
                </a:srgbClr>
              </a:solidFill>
            </a:endParaRPr>
          </a:p>
        </p:txBody>
      </p:sp>
      <p:pic>
        <p:nvPicPr>
          <p:cNvPr id="10" name="Picture 9"/>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3307921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8D3AF-27B7-4748-98AF-0B464D1CEA13}" type="datetimeFigureOut">
              <a:rPr lang="fr-FR" smtClean="0">
                <a:solidFill>
                  <a:srgbClr val="04617B">
                    <a:shade val="90000"/>
                  </a:srgbClr>
                </a:solidFill>
              </a:rPr>
              <a:pPr/>
              <a:t>27/06/2015</a:t>
            </a:fld>
            <a:endParaRPr lang="fr-FR">
              <a:solidFill>
                <a:srgbClr val="04617B">
                  <a:shade val="90000"/>
                </a:srgbClr>
              </a:solidFill>
            </a:endParaRPr>
          </a:p>
        </p:txBody>
      </p:sp>
      <p:sp>
        <p:nvSpPr>
          <p:cNvPr id="3" name="Footer Placeholder 2"/>
          <p:cNvSpPr>
            <a:spLocks noGrp="1"/>
          </p:cNvSpPr>
          <p:nvPr>
            <p:ph type="ftr" sz="quarter" idx="11"/>
          </p:nvPr>
        </p:nvSpPr>
        <p:spPr/>
        <p:txBody>
          <a:bodyPr/>
          <a:lstStyle/>
          <a:p>
            <a:endParaRPr lang="fr-FR">
              <a:solidFill>
                <a:srgbClr val="04617B">
                  <a:shade val="90000"/>
                </a:srgbClr>
              </a:solidFill>
            </a:endParaRPr>
          </a:p>
        </p:txBody>
      </p:sp>
      <p:sp>
        <p:nvSpPr>
          <p:cNvPr id="4" name="Slide Number Placeholder 3"/>
          <p:cNvSpPr>
            <a:spLocks noGrp="1"/>
          </p:cNvSpPr>
          <p:nvPr>
            <p:ph type="sldNum" sz="quarter" idx="12"/>
          </p:nvPr>
        </p:nvSpPr>
        <p:spPr/>
        <p:txBody>
          <a:bodyPr/>
          <a:lstStyle/>
          <a:p>
            <a:fld id="{5C53FC06-67BD-4B4A-A348-76209D739AE8}" type="slidenum">
              <a:rPr lang="fr-FR" smtClean="0">
                <a:solidFill>
                  <a:srgbClr val="04617B">
                    <a:shade val="90000"/>
                  </a:srgbClr>
                </a:solidFill>
              </a:rPr>
              <a:pPr/>
              <a:t>‹#›</a:t>
            </a:fld>
            <a:endParaRPr lang="fr-FR">
              <a:solidFill>
                <a:srgbClr val="04617B">
                  <a:shade val="90000"/>
                </a:srgbClr>
              </a:solidFill>
            </a:endParaRPr>
          </a:p>
        </p:txBody>
      </p:sp>
      <p:pic>
        <p:nvPicPr>
          <p:cNvPr id="7" name="Picture 6"/>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1761850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3EE314-45A5-44BE-B316-328A3FE51F5D}" type="datetimeFigureOut">
              <a:rPr lang="fr-FR" smtClean="0"/>
              <a:pPr/>
              <a:t>27/06/2015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3E691F-FDC1-478E-941E-BF467DD93C3A}" type="slidenum">
              <a:rPr lang="fr-FR" smtClean="0"/>
              <a:pPr/>
              <a:t>‹#›</a:t>
            </a:fld>
            <a:endParaRPr lang="fr-FR"/>
          </a:p>
        </p:txBody>
      </p:sp>
    </p:spTree>
    <p:extLst>
      <p:ext uri="{BB962C8B-B14F-4D97-AF65-F5344CB8AC3E}">
        <p14:creationId xmlns:p14="http://schemas.microsoft.com/office/powerpoint/2010/main" val="114831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88640"/>
            <a:ext cx="10058400" cy="1450757"/>
          </a:xfrm>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a:xfrm>
            <a:off x="1154083" y="2037911"/>
            <a:ext cx="1005840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3EE314-45A5-44BE-B316-328A3FE51F5D}" type="datetimeFigureOut">
              <a:rPr lang="fr-FR" smtClean="0"/>
              <a:pPr/>
              <a:t>27/06/2015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3E691F-FDC1-478E-941E-BF467DD93C3A}" type="slidenum">
              <a:rPr lang="fr-FR" smtClean="0"/>
              <a:pPr/>
              <a:t>‹#›</a:t>
            </a:fld>
            <a:endParaRPr lang="fr-FR"/>
          </a:p>
        </p:txBody>
      </p:sp>
      <p:pic>
        <p:nvPicPr>
          <p:cNvPr id="8" name="Picture 7"/>
          <p:cNvPicPr>
            <a:picLocks noChangeAspect="1"/>
          </p:cNvPicPr>
          <p:nvPr userDrawn="1"/>
        </p:nvPicPr>
        <p:blipFill>
          <a:blip r:embed="rId2">
            <a:clrChange>
              <a:clrFrom>
                <a:srgbClr val="E9FFBE"/>
              </a:clrFrom>
              <a:clrTo>
                <a:srgbClr val="E9FFBE">
                  <a:alpha val="0"/>
                </a:srgbClr>
              </a:clrTo>
            </a:clrChange>
          </a:blip>
          <a:stretch>
            <a:fillRect/>
          </a:stretch>
        </p:blipFill>
        <p:spPr>
          <a:xfrm>
            <a:off x="119336" y="5469571"/>
            <a:ext cx="662008" cy="799046"/>
          </a:xfrm>
          <a:prstGeom prst="rect">
            <a:avLst/>
          </a:prstGeom>
        </p:spPr>
      </p:pic>
    </p:spTree>
    <p:extLst>
      <p:ext uri="{BB962C8B-B14F-4D97-AF65-F5344CB8AC3E}">
        <p14:creationId xmlns:p14="http://schemas.microsoft.com/office/powerpoint/2010/main" val="3801396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3EE314-45A5-44BE-B316-328A3FE51F5D}" type="datetimeFigureOut">
              <a:rPr lang="fr-FR" smtClean="0"/>
              <a:pPr/>
              <a:t>27/06/2015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A3E691F-FDC1-478E-941E-BF467DD93C3A}" type="slidenum">
              <a:rPr lang="fr-FR" smtClean="0"/>
              <a:pPr/>
              <a:t>‹#›</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clrChange>
              <a:clrFrom>
                <a:srgbClr val="E9FFBE"/>
              </a:clrFrom>
              <a:clrTo>
                <a:srgbClr val="E9FFBE">
                  <a:alpha val="0"/>
                </a:srgbClr>
              </a:clrTo>
            </a:clrChange>
          </a:blip>
          <a:stretch>
            <a:fillRect/>
          </a:stretch>
        </p:blipFill>
        <p:spPr>
          <a:xfrm>
            <a:off x="119336" y="5469571"/>
            <a:ext cx="662008" cy="799046"/>
          </a:xfrm>
          <a:prstGeom prst="rect">
            <a:avLst/>
          </a:prstGeom>
        </p:spPr>
      </p:pic>
    </p:spTree>
    <p:extLst>
      <p:ext uri="{BB962C8B-B14F-4D97-AF65-F5344CB8AC3E}">
        <p14:creationId xmlns:p14="http://schemas.microsoft.com/office/powerpoint/2010/main" val="2771842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3EE314-45A5-44BE-B316-328A3FE51F5D}" type="datetimeFigureOut">
              <a:rPr lang="fr-FR" smtClean="0"/>
              <a:pPr/>
              <a:t>27/06/2015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A3E691F-FDC1-478E-941E-BF467DD93C3A}" type="slidenum">
              <a:rPr lang="fr-FR" smtClean="0"/>
              <a:pPr/>
              <a:t>‹#›</a:t>
            </a:fld>
            <a:endParaRPr lang="fr-FR"/>
          </a:p>
        </p:txBody>
      </p:sp>
      <p:pic>
        <p:nvPicPr>
          <p:cNvPr id="7" name="Picture 6"/>
          <p:cNvPicPr>
            <a:picLocks noChangeAspect="1"/>
          </p:cNvPicPr>
          <p:nvPr userDrawn="1"/>
        </p:nvPicPr>
        <p:blipFill>
          <a:blip r:embed="rId2">
            <a:clrChange>
              <a:clrFrom>
                <a:srgbClr val="E9FFBE"/>
              </a:clrFrom>
              <a:clrTo>
                <a:srgbClr val="E9FFBE">
                  <a:alpha val="0"/>
                </a:srgbClr>
              </a:clrTo>
            </a:clrChange>
          </a:blip>
          <a:stretch>
            <a:fillRect/>
          </a:stretch>
        </p:blipFill>
        <p:spPr>
          <a:xfrm>
            <a:off x="119336" y="5469571"/>
            <a:ext cx="662008" cy="799046"/>
          </a:xfrm>
          <a:prstGeom prst="rect">
            <a:avLst/>
          </a:prstGeom>
        </p:spPr>
      </p:pic>
    </p:spTree>
    <p:extLst>
      <p:ext uri="{BB962C8B-B14F-4D97-AF65-F5344CB8AC3E}">
        <p14:creationId xmlns:p14="http://schemas.microsoft.com/office/powerpoint/2010/main" val="1465171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3EE314-45A5-44BE-B316-328A3FE51F5D}" type="datetimeFigureOut">
              <a:rPr lang="fr-FR" smtClean="0"/>
              <a:pPr/>
              <a:t>27/06/2015</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0A3E691F-FDC1-478E-941E-BF467DD93C3A}" type="slidenum">
              <a:rPr lang="fr-FR" smtClean="0"/>
              <a:pPr/>
              <a:t>‹#›</a:t>
            </a:fld>
            <a:endParaRPr lang="fr-FR"/>
          </a:p>
        </p:txBody>
      </p:sp>
      <p:pic>
        <p:nvPicPr>
          <p:cNvPr id="11" name="Picture 10"/>
          <p:cNvPicPr>
            <a:picLocks noChangeAspect="1"/>
          </p:cNvPicPr>
          <p:nvPr userDrawn="1"/>
        </p:nvPicPr>
        <p:blipFill>
          <a:blip r:embed="rId2">
            <a:clrChange>
              <a:clrFrom>
                <a:srgbClr val="E9FFBE"/>
              </a:clrFrom>
              <a:clrTo>
                <a:srgbClr val="E9FFBE">
                  <a:alpha val="0"/>
                </a:srgbClr>
              </a:clrTo>
            </a:clrChange>
          </a:blip>
          <a:stretch>
            <a:fillRect/>
          </a:stretch>
        </p:blipFill>
        <p:spPr>
          <a:xfrm>
            <a:off x="119336" y="5469571"/>
            <a:ext cx="662008" cy="799046"/>
          </a:xfrm>
          <a:prstGeom prst="rect">
            <a:avLst/>
          </a:prstGeom>
        </p:spPr>
      </p:pic>
    </p:spTree>
    <p:extLst>
      <p:ext uri="{BB962C8B-B14F-4D97-AF65-F5344CB8AC3E}">
        <p14:creationId xmlns:p14="http://schemas.microsoft.com/office/powerpoint/2010/main" val="143734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AA446F-AC12-459C-AA59-535D12F64767}" type="datetimeFigureOut">
              <a:rPr lang="fr-FR" smtClean="0"/>
              <a:t>27/06/2015</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79972D3-5ED6-4BAB-B9D2-B5988A3B2D15}" type="slidenum">
              <a:rPr lang="fr-FR" smtClean="0"/>
              <a:t>‹#›</a:t>
            </a:fld>
            <a:endParaRPr lang="fr-FR"/>
          </a:p>
        </p:txBody>
      </p:sp>
    </p:spTree>
    <p:extLst>
      <p:ext uri="{BB962C8B-B14F-4D97-AF65-F5344CB8AC3E}">
        <p14:creationId xmlns:p14="http://schemas.microsoft.com/office/powerpoint/2010/main" val="212554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AA446F-AC12-459C-AA59-535D12F64767}" type="datetimeFigureOut">
              <a:rPr lang="fr-FR" smtClean="0"/>
              <a:t>27/06/2015</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79972D3-5ED6-4BAB-B9D2-B5988A3B2D15}" type="slidenum">
              <a:rPr lang="fr-FR" smtClean="0"/>
              <a:t>‹#›</a:t>
            </a:fld>
            <a:endParaRPr lang="fr-FR"/>
          </a:p>
        </p:txBody>
      </p:sp>
      <p:pic>
        <p:nvPicPr>
          <p:cNvPr id="9" name="Picture 8"/>
          <p:cNvPicPr>
            <a:picLocks noChangeAspect="1"/>
          </p:cNvPicPr>
          <p:nvPr userDrawn="1"/>
        </p:nvPicPr>
        <p:blipFill>
          <a:blip r:embed="rId2">
            <a:clrChange>
              <a:clrFrom>
                <a:srgbClr val="E9FFBE"/>
              </a:clrFrom>
              <a:clrTo>
                <a:srgbClr val="E9FFBE">
                  <a:alpha val="0"/>
                </a:srgbClr>
              </a:clrTo>
            </a:clrChange>
          </a:blip>
          <a:stretch>
            <a:fillRect/>
          </a:stretch>
        </p:blipFill>
        <p:spPr>
          <a:xfrm>
            <a:off x="283771" y="71021"/>
            <a:ext cx="474915" cy="573223"/>
          </a:xfrm>
          <a:prstGeom prst="rect">
            <a:avLst/>
          </a:prstGeom>
        </p:spPr>
      </p:pic>
    </p:spTree>
    <p:extLst>
      <p:ext uri="{BB962C8B-B14F-4D97-AF65-F5344CB8AC3E}">
        <p14:creationId xmlns:p14="http://schemas.microsoft.com/office/powerpoint/2010/main" val="2335091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AA446F-AC12-459C-AA59-535D12F64767}" type="datetimeFigureOut">
              <a:rPr lang="fr-FR" smtClean="0"/>
              <a:t>27/06/2015</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79972D3-5ED6-4BAB-B9D2-B5988A3B2D15}" type="slidenum">
              <a:rPr lang="fr-FR" smtClean="0"/>
              <a:t>‹#›</a:t>
            </a:fld>
            <a:endParaRPr lang="fr-FR"/>
          </a:p>
        </p:txBody>
      </p:sp>
      <p:pic>
        <p:nvPicPr>
          <p:cNvPr id="11" name="Picture 10"/>
          <p:cNvPicPr>
            <a:picLocks noChangeAspect="1"/>
          </p:cNvPicPr>
          <p:nvPr userDrawn="1"/>
        </p:nvPicPr>
        <p:blipFill>
          <a:blip r:embed="rId2">
            <a:clrChange>
              <a:clrFrom>
                <a:srgbClr val="E9FFBE"/>
              </a:clrFrom>
              <a:clrTo>
                <a:srgbClr val="E9FFBE">
                  <a:alpha val="0"/>
                </a:srgbClr>
              </a:clrTo>
            </a:clrChange>
          </a:blip>
          <a:stretch>
            <a:fillRect/>
          </a:stretch>
        </p:blipFill>
        <p:spPr>
          <a:xfrm>
            <a:off x="283771" y="71021"/>
            <a:ext cx="474915" cy="573223"/>
          </a:xfrm>
          <a:prstGeom prst="rect">
            <a:avLst/>
          </a:prstGeom>
        </p:spPr>
      </p:pic>
    </p:spTree>
    <p:extLst>
      <p:ext uri="{BB962C8B-B14F-4D97-AF65-F5344CB8AC3E}">
        <p14:creationId xmlns:p14="http://schemas.microsoft.com/office/powerpoint/2010/main" val="244858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AA446F-AC12-459C-AA59-535D12F64767}" type="datetimeFigureOut">
              <a:rPr lang="fr-FR" smtClean="0"/>
              <a:t>27/06/2015</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79972D3-5ED6-4BAB-B9D2-B5988A3B2D15}" type="slidenum">
              <a:rPr lang="fr-FR" smtClean="0"/>
              <a:t>‹#›</a:t>
            </a:fld>
            <a:endParaRPr lang="fr-FR"/>
          </a:p>
        </p:txBody>
      </p:sp>
      <p:pic>
        <p:nvPicPr>
          <p:cNvPr id="8" name="Picture 7"/>
          <p:cNvPicPr>
            <a:picLocks noChangeAspect="1"/>
          </p:cNvPicPr>
          <p:nvPr userDrawn="1"/>
        </p:nvPicPr>
        <p:blipFill>
          <a:blip r:embed="rId2">
            <a:clrChange>
              <a:clrFrom>
                <a:srgbClr val="E9FFBE"/>
              </a:clrFrom>
              <a:clrTo>
                <a:srgbClr val="E9FFBE">
                  <a:alpha val="0"/>
                </a:srgbClr>
              </a:clrTo>
            </a:clrChange>
          </a:blip>
          <a:stretch>
            <a:fillRect/>
          </a:stretch>
        </p:blipFill>
        <p:spPr>
          <a:xfrm>
            <a:off x="283771" y="71021"/>
            <a:ext cx="474915" cy="573223"/>
          </a:xfrm>
          <a:prstGeom prst="rect">
            <a:avLst/>
          </a:prstGeom>
        </p:spPr>
      </p:pic>
    </p:spTree>
    <p:extLst>
      <p:ext uri="{BB962C8B-B14F-4D97-AF65-F5344CB8AC3E}">
        <p14:creationId xmlns:p14="http://schemas.microsoft.com/office/powerpoint/2010/main" val="262086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A446F-AC12-459C-AA59-535D12F64767}" type="datetimeFigureOut">
              <a:rPr lang="fr-FR" smtClean="0"/>
              <a:t>27/06/2015</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79972D3-5ED6-4BAB-B9D2-B5988A3B2D15}" type="slidenum">
              <a:rPr lang="fr-FR" smtClean="0"/>
              <a:t>‹#›</a:t>
            </a:fld>
            <a:endParaRPr lang="fr-FR"/>
          </a:p>
        </p:txBody>
      </p:sp>
      <p:pic>
        <p:nvPicPr>
          <p:cNvPr id="7" name="Picture 6"/>
          <p:cNvPicPr>
            <a:picLocks noChangeAspect="1"/>
          </p:cNvPicPr>
          <p:nvPr userDrawn="1"/>
        </p:nvPicPr>
        <p:blipFill>
          <a:blip r:embed="rId2">
            <a:clrChange>
              <a:clrFrom>
                <a:srgbClr val="E9FFBE"/>
              </a:clrFrom>
              <a:clrTo>
                <a:srgbClr val="E9FFBE">
                  <a:alpha val="0"/>
                </a:srgbClr>
              </a:clrTo>
            </a:clrChange>
          </a:blip>
          <a:stretch>
            <a:fillRect/>
          </a:stretch>
        </p:blipFill>
        <p:spPr>
          <a:xfrm>
            <a:off x="283771" y="71021"/>
            <a:ext cx="474915" cy="573223"/>
          </a:xfrm>
          <a:prstGeom prst="rect">
            <a:avLst/>
          </a:prstGeom>
        </p:spPr>
      </p:pic>
    </p:spTree>
    <p:extLst>
      <p:ext uri="{BB962C8B-B14F-4D97-AF65-F5344CB8AC3E}">
        <p14:creationId xmlns:p14="http://schemas.microsoft.com/office/powerpoint/2010/main" val="60874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01774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pic>
        <p:nvPicPr>
          <p:cNvPr id="7" name="Picture 6"/>
          <p:cNvPicPr>
            <a:picLocks noChangeAspect="1"/>
          </p:cNvPicPr>
          <p:nvPr userDrawn="1"/>
        </p:nvPicPr>
        <p:blipFill>
          <a:blip r:embed="rId2">
            <a:clrChange>
              <a:clrFrom>
                <a:srgbClr val="E9FFBE"/>
              </a:clrFrom>
              <a:clrTo>
                <a:srgbClr val="E9FFBE">
                  <a:alpha val="0"/>
                </a:srgbClr>
              </a:clrTo>
            </a:clrChange>
          </a:blip>
          <a:stretch>
            <a:fillRect/>
          </a:stretch>
        </p:blipFill>
        <p:spPr>
          <a:xfrm>
            <a:off x="40761" y="6166484"/>
            <a:ext cx="568839" cy="664649"/>
          </a:xfrm>
          <a:prstGeom prst="rect">
            <a:avLst/>
          </a:prstGeom>
        </p:spPr>
      </p:pic>
    </p:spTree>
    <p:extLst>
      <p:ext uri="{BB962C8B-B14F-4D97-AF65-F5344CB8AC3E}">
        <p14:creationId xmlns:p14="http://schemas.microsoft.com/office/powerpoint/2010/main" val="1921311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0AA446F-AC12-459C-AA59-535D12F64767}" type="datetimeFigureOut">
              <a:rPr lang="fr-FR" smtClean="0"/>
              <a:t>27/06/2015</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79972D3-5ED6-4BAB-B9D2-B5988A3B2D15}" type="slidenum">
              <a:rPr lang="fr-FR" smtClean="0"/>
              <a:t>‹#›</a:t>
            </a:fld>
            <a:endParaRPr lang="fr-FR"/>
          </a:p>
        </p:txBody>
      </p:sp>
    </p:spTree>
    <p:extLst>
      <p:ext uri="{BB962C8B-B14F-4D97-AF65-F5344CB8AC3E}">
        <p14:creationId xmlns:p14="http://schemas.microsoft.com/office/powerpoint/2010/main" val="4282125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3ACE4-DE1F-468D-B8CC-23CB23C259BE}" type="datetimeFigureOut">
              <a:rPr lang="fr-BE" smtClean="0">
                <a:solidFill>
                  <a:prstClr val="black">
                    <a:tint val="75000"/>
                  </a:prstClr>
                </a:solidFill>
              </a:rPr>
              <a:pPr/>
              <a:t>27/06/2015</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00E46-ADD2-4CBA-A657-561881FD91A5}"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34104238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fr-FR" smtClean="0"/>
              <a:t>Modifiez le style du titre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718D3AF-27B7-4748-98AF-0B464D1CEA13}" type="datetimeFigureOut">
              <a:rPr lang="fr-FR" smtClean="0">
                <a:solidFill>
                  <a:srgbClr val="04617B">
                    <a:shade val="90000"/>
                  </a:srgbClr>
                </a:solidFill>
              </a:rPr>
              <a:pPr/>
              <a:t>27/06/2015</a:t>
            </a:fld>
            <a:endParaRPr lang="fr-FR">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FR">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C53FC06-67BD-4B4A-A348-76209D739AE8}" type="slidenum">
              <a:rPr lang="fr-FR" smtClean="0">
                <a:solidFill>
                  <a:srgbClr val="04617B">
                    <a:shade val="90000"/>
                  </a:srgbClr>
                </a:solidFill>
              </a:rPr>
              <a:pPr/>
              <a:t>‹#›</a:t>
            </a:fld>
            <a:endParaRPr lang="fr-FR">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11880668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3EE314-45A5-44BE-B316-328A3FE51F5D}" type="datetimeFigureOut">
              <a:rPr lang="fr-FR" smtClean="0"/>
              <a:pPr/>
              <a:t>27/06/2015</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3E691F-FDC1-478E-941E-BF467DD93C3A}" type="slidenum">
              <a:rPr lang="fr-FR" smtClean="0"/>
              <a:pPr/>
              <a:t>‹#›</a:t>
            </a:fld>
            <a:endParaRPr lang="fr-FR"/>
          </a:p>
        </p:txBody>
      </p:sp>
    </p:spTree>
    <p:extLst>
      <p:ext uri="{BB962C8B-B14F-4D97-AF65-F5344CB8AC3E}">
        <p14:creationId xmlns:p14="http://schemas.microsoft.com/office/powerpoint/2010/main" val="36624335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hyperlink" Target="http://icssupport.org/wp-content/uploads/2010/04/COST-OF-INACTION-Sep-12th-2013.pdf"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6.jpg"/><Relationship Id="rId4" Type="http://schemas.openxmlformats.org/officeDocument/2006/relationships/hyperlink" Target="http://ow.ly/zvNW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chart" Target="../charts/chart3.xml"/><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emf"/><Relationship Id="rId4" Type="http://schemas.openxmlformats.org/officeDocument/2006/relationships/image" Target="../media/image39.jpeg"/><Relationship Id="rId9" Type="http://schemas.openxmlformats.org/officeDocument/2006/relationships/image" Target="../media/image44.emf"/></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chart" Target="../charts/char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51.wmf"/></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5027" y="961008"/>
            <a:ext cx="8915399" cy="2572305"/>
          </a:xfrm>
        </p:spPr>
        <p:txBody>
          <a:bodyPr>
            <a:noAutofit/>
          </a:bodyPr>
          <a:lstStyle/>
          <a:p>
            <a:pPr algn="ctr"/>
            <a:r>
              <a:rPr lang="en-US" sz="5400" b="1" dirty="0"/>
              <a:t>SANRU and </a:t>
            </a:r>
            <a:r>
              <a:rPr lang="en-US" sz="5400" b="1" dirty="0" smtClean="0"/>
              <a:t/>
            </a:r>
            <a:br>
              <a:rPr lang="en-US" sz="5400" b="1" dirty="0" smtClean="0"/>
            </a:br>
            <a:r>
              <a:rPr lang="en-US" sz="5400" b="1" dirty="0" smtClean="0"/>
              <a:t>Health </a:t>
            </a:r>
            <a:r>
              <a:rPr lang="en-US" sz="5400" b="1" dirty="0"/>
              <a:t>Systems Building </a:t>
            </a:r>
            <a:r>
              <a:rPr lang="en-US" sz="5400" b="1" dirty="0" smtClean="0"/>
              <a:t/>
            </a:r>
            <a:br>
              <a:rPr lang="en-US" sz="5400" b="1" dirty="0" smtClean="0"/>
            </a:br>
            <a:r>
              <a:rPr lang="en-US" sz="5400" b="1" dirty="0" smtClean="0"/>
              <a:t>in </a:t>
            </a:r>
            <a:r>
              <a:rPr lang="en-US" sz="5400" b="1" dirty="0"/>
              <a:t>DR Congo</a:t>
            </a:r>
            <a:endParaRPr lang="en-US" sz="5400" dirty="0"/>
          </a:p>
        </p:txBody>
      </p:sp>
      <p:sp>
        <p:nvSpPr>
          <p:cNvPr id="4" name="Subtitle 3"/>
          <p:cNvSpPr>
            <a:spLocks noGrp="1"/>
          </p:cNvSpPr>
          <p:nvPr>
            <p:ph type="subTitle" idx="1"/>
          </p:nvPr>
        </p:nvSpPr>
        <p:spPr>
          <a:xfrm>
            <a:off x="5411038" y="3923931"/>
            <a:ext cx="4065973" cy="2077386"/>
          </a:xfrm>
        </p:spPr>
        <p:txBody>
          <a:bodyPr>
            <a:normAutofit/>
          </a:bodyPr>
          <a:lstStyle/>
          <a:p>
            <a:pPr marL="285750" indent="-285750">
              <a:buFontTx/>
              <a:buChar char="-"/>
            </a:pPr>
            <a:r>
              <a:rPr lang="en-US" dirty="0" smtClean="0"/>
              <a:t>Franklin Baer</a:t>
            </a:r>
          </a:p>
          <a:p>
            <a:pPr marL="285750" indent="-285750">
              <a:buFontTx/>
              <a:buChar char="-"/>
            </a:pPr>
            <a:r>
              <a:rPr lang="en-US" dirty="0" smtClean="0"/>
              <a:t>Miatudila </a:t>
            </a:r>
            <a:r>
              <a:rPr lang="en-US" dirty="0" err="1" smtClean="0"/>
              <a:t>Malonga</a:t>
            </a:r>
            <a:endParaRPr lang="en-US" dirty="0" smtClean="0"/>
          </a:p>
          <a:p>
            <a:pPr marL="285750" indent="-285750">
              <a:buFontTx/>
              <a:buChar char="-"/>
            </a:pPr>
            <a:r>
              <a:rPr lang="en-US" dirty="0" err="1" smtClean="0"/>
              <a:t>Ngoma</a:t>
            </a:r>
            <a:r>
              <a:rPr lang="en-US" dirty="0" smtClean="0"/>
              <a:t> </a:t>
            </a:r>
            <a:r>
              <a:rPr lang="en-US" dirty="0" err="1" smtClean="0"/>
              <a:t>Miezi</a:t>
            </a:r>
            <a:r>
              <a:rPr lang="en-US" dirty="0" smtClean="0"/>
              <a:t> (Leon) </a:t>
            </a:r>
            <a:r>
              <a:rPr lang="en-US" dirty="0" err="1" smtClean="0"/>
              <a:t>Kintaudi</a:t>
            </a:r>
            <a:endParaRPr lang="en-US" dirty="0" smtClean="0"/>
          </a:p>
          <a:p>
            <a:pPr marL="285750" indent="-285750">
              <a:buFontTx/>
              <a:buChar char="-"/>
            </a:pPr>
            <a:r>
              <a:rPr lang="en-US" dirty="0" smtClean="0"/>
              <a:t>Felix </a:t>
            </a:r>
            <a:r>
              <a:rPr lang="en-US" dirty="0" err="1" smtClean="0"/>
              <a:t>Minuku</a:t>
            </a:r>
            <a:endParaRPr lang="en-US" dirty="0" smtClean="0"/>
          </a:p>
          <a:p>
            <a:pPr marL="285750" indent="-285750">
              <a:buFontTx/>
              <a:buChar char="-"/>
            </a:pPr>
            <a:r>
              <a:rPr lang="en-US" dirty="0" smtClean="0"/>
              <a:t>Albert Kalonji</a:t>
            </a:r>
            <a:endParaRPr lang="en-US" dirty="0"/>
          </a:p>
        </p:txBody>
      </p:sp>
      <p:pic>
        <p:nvPicPr>
          <p:cNvPr id="5" name="Picture 4"/>
          <p:cNvPicPr>
            <a:picLocks noChangeAspect="1"/>
          </p:cNvPicPr>
          <p:nvPr/>
        </p:nvPicPr>
        <p:blipFill>
          <a:blip r:embed="rId2">
            <a:clrChange>
              <a:clrFrom>
                <a:srgbClr val="E9FFBE"/>
              </a:clrFrom>
              <a:clrTo>
                <a:srgbClr val="E9FFBE">
                  <a:alpha val="0"/>
                </a:srgbClr>
              </a:clrTo>
            </a:clrChange>
          </a:blip>
          <a:stretch>
            <a:fillRect/>
          </a:stretch>
        </p:blipFill>
        <p:spPr>
          <a:xfrm>
            <a:off x="2290426" y="3248436"/>
            <a:ext cx="2280763" cy="2752881"/>
          </a:xfrm>
          <a:prstGeom prst="rect">
            <a:avLst/>
          </a:prstGeom>
        </p:spPr>
      </p:pic>
    </p:spTree>
    <p:extLst>
      <p:ext uri="{BB962C8B-B14F-4D97-AF65-F5344CB8AC3E}">
        <p14:creationId xmlns:p14="http://schemas.microsoft.com/office/powerpoint/2010/main" val="363499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316948" y="853291"/>
            <a:ext cx="6192688" cy="2808311"/>
          </a:xfrm>
          <a:ln/>
        </p:spPr>
        <p:style>
          <a:lnRef idx="1">
            <a:schemeClr val="accent2"/>
          </a:lnRef>
          <a:fillRef idx="2">
            <a:schemeClr val="accent2"/>
          </a:fillRef>
          <a:effectRef idx="1">
            <a:schemeClr val="accent2"/>
          </a:effectRef>
          <a:fontRef idx="minor">
            <a:schemeClr val="dk1"/>
          </a:fontRef>
        </p:style>
        <p:txBody>
          <a:bodyPr>
            <a:normAutofit/>
          </a:bodyPr>
          <a:lstStyle/>
          <a:p>
            <a:r>
              <a:rPr lang="en-US" b="1" dirty="0" smtClean="0"/>
              <a:t>PARTERSHIPS: </a:t>
            </a:r>
            <a:br>
              <a:rPr lang="en-US" b="1" dirty="0" smtClean="0"/>
            </a:br>
            <a:r>
              <a:rPr lang="en-US" b="1" dirty="0" smtClean="0"/>
              <a:t>TEAMING UP </a:t>
            </a:r>
            <a:br>
              <a:rPr lang="en-US" b="1" dirty="0" smtClean="0"/>
            </a:br>
            <a:r>
              <a:rPr lang="en-US" b="1" dirty="0" smtClean="0"/>
              <a:t>TO COMBAT POVERTY </a:t>
            </a:r>
            <a:br>
              <a:rPr lang="en-US" b="1" dirty="0" smtClean="0"/>
            </a:br>
            <a:r>
              <a:rPr lang="en-US" b="1" dirty="0" smtClean="0"/>
              <a:t>OF HEALTH CARE  </a:t>
            </a:r>
            <a:endParaRPr lang="fr-BE" b="1" dirty="0"/>
          </a:p>
        </p:txBody>
      </p:sp>
      <p:sp>
        <p:nvSpPr>
          <p:cNvPr id="3" name="Sous-titre 2"/>
          <p:cNvSpPr>
            <a:spLocks noGrp="1"/>
          </p:cNvSpPr>
          <p:nvPr>
            <p:ph type="subTitle" idx="1"/>
          </p:nvPr>
        </p:nvSpPr>
        <p:spPr>
          <a:xfrm>
            <a:off x="1868676" y="4653136"/>
            <a:ext cx="8640960" cy="1368152"/>
          </a:xfrm>
          <a:ln w="28575">
            <a:solidFill>
              <a:srgbClr val="C00000">
                <a:alpha val="96000"/>
              </a:srgbClr>
            </a:solidFill>
          </a:ln>
          <a:effectLst>
            <a:outerShdw blurRad="50800" dist="50800" dir="5400000" algn="ctr" rotWithShape="0">
              <a:schemeClr val="bg1"/>
            </a:outerShdw>
          </a:effectLst>
        </p:spPr>
        <p:txBody>
          <a:bodyPr vert="horz" lIns="91440" tIns="45720" rIns="91440" bIns="45720" rtlCol="0">
            <a:normAutofit/>
          </a:bodyPr>
          <a:lstStyle/>
          <a:p>
            <a:pPr algn="l"/>
            <a:r>
              <a:rPr lang="en-US" dirty="0" smtClean="0">
                <a:solidFill>
                  <a:schemeClr val="tx1"/>
                </a:solidFill>
              </a:rPr>
              <a:t>          </a:t>
            </a:r>
            <a:r>
              <a:rPr lang="en-US" b="1" dirty="0" smtClean="0">
                <a:solidFill>
                  <a:schemeClr val="tx1"/>
                </a:solidFill>
              </a:rPr>
              <a:t>By Dr. </a:t>
            </a:r>
            <a:r>
              <a:rPr lang="en-US" b="1" dirty="0" err="1" smtClean="0">
                <a:solidFill>
                  <a:schemeClr val="tx1"/>
                </a:solidFill>
              </a:rPr>
              <a:t>Ngoma</a:t>
            </a:r>
            <a:r>
              <a:rPr lang="en-US" b="1" dirty="0" smtClean="0">
                <a:solidFill>
                  <a:schemeClr val="tx1"/>
                </a:solidFill>
              </a:rPr>
              <a:t> </a:t>
            </a:r>
            <a:r>
              <a:rPr lang="en-US" b="1" dirty="0" err="1" smtClean="0">
                <a:solidFill>
                  <a:schemeClr val="tx1"/>
                </a:solidFill>
              </a:rPr>
              <a:t>Miezi</a:t>
            </a:r>
            <a:r>
              <a:rPr lang="en-US" b="1" dirty="0" smtClean="0">
                <a:solidFill>
                  <a:schemeClr val="tx1"/>
                </a:solidFill>
              </a:rPr>
              <a:t> </a:t>
            </a:r>
            <a:r>
              <a:rPr lang="en-US" b="1" dirty="0" err="1" smtClean="0">
                <a:solidFill>
                  <a:schemeClr val="tx1"/>
                </a:solidFill>
              </a:rPr>
              <a:t>Kintaudi</a:t>
            </a:r>
            <a:r>
              <a:rPr lang="en-US" b="1" dirty="0" smtClean="0">
                <a:solidFill>
                  <a:schemeClr val="tx1"/>
                </a:solidFill>
              </a:rPr>
              <a:t> ,MPH, </a:t>
            </a:r>
            <a:r>
              <a:rPr lang="en-US" b="1" dirty="0" err="1" smtClean="0">
                <a:solidFill>
                  <a:schemeClr val="tx1"/>
                </a:solidFill>
              </a:rPr>
              <a:t>Ph.D</a:t>
            </a:r>
            <a:endParaRPr lang="en-US" b="1" dirty="0" smtClean="0">
              <a:solidFill>
                <a:schemeClr val="tx1"/>
              </a:solidFill>
            </a:endParaRPr>
          </a:p>
          <a:p>
            <a:pPr algn="l"/>
            <a:r>
              <a:rPr lang="en-US" b="1" dirty="0" smtClean="0">
                <a:solidFill>
                  <a:schemeClr val="tx1"/>
                </a:solidFill>
              </a:rPr>
              <a:t>                 Executive </a:t>
            </a:r>
            <a:r>
              <a:rPr lang="en-US" b="1" dirty="0">
                <a:solidFill>
                  <a:schemeClr val="tx1"/>
                </a:solidFill>
              </a:rPr>
              <a:t>Director of SANRU</a:t>
            </a:r>
            <a:endParaRPr lang="fr-BE" b="1" dirty="0">
              <a:solidFill>
                <a:schemeClr val="tx1"/>
              </a:solidFill>
            </a:endParaRPr>
          </a:p>
        </p:txBody>
      </p:sp>
      <p:pic>
        <p:nvPicPr>
          <p:cNvPr id="5" name="Picture 4"/>
          <p:cNvPicPr>
            <a:picLocks noChangeAspect="1"/>
          </p:cNvPicPr>
          <p:nvPr/>
        </p:nvPicPr>
        <p:blipFill>
          <a:blip r:embed="rId2">
            <a:clrChange>
              <a:clrFrom>
                <a:srgbClr val="E9FFBE"/>
              </a:clrFrom>
              <a:clrTo>
                <a:srgbClr val="E9FFBE">
                  <a:alpha val="0"/>
                </a:srgbClr>
              </a:clrTo>
            </a:clrChange>
          </a:blip>
          <a:stretch>
            <a:fillRect/>
          </a:stretch>
        </p:blipFill>
        <p:spPr>
          <a:xfrm>
            <a:off x="1775521" y="908721"/>
            <a:ext cx="2280763" cy="2752881"/>
          </a:xfrm>
          <a:prstGeom prst="rect">
            <a:avLst/>
          </a:prstGeom>
        </p:spPr>
      </p:pic>
    </p:spTree>
    <p:extLst>
      <p:ext uri="{BB962C8B-B14F-4D97-AF65-F5344CB8AC3E}">
        <p14:creationId xmlns:p14="http://schemas.microsoft.com/office/powerpoint/2010/main" val="3323755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719736" y="404664"/>
            <a:ext cx="4968552" cy="868958"/>
          </a:xfrm>
          <a:ln/>
        </p:spPr>
        <p:style>
          <a:lnRef idx="3">
            <a:schemeClr val="lt1"/>
          </a:lnRef>
          <a:fillRef idx="1">
            <a:schemeClr val="accent6"/>
          </a:fillRef>
          <a:effectRef idx="1">
            <a:schemeClr val="accent6"/>
          </a:effectRef>
          <a:fontRef idx="minor">
            <a:schemeClr val="lt1"/>
          </a:fontRef>
        </p:style>
        <p:txBody>
          <a:bodyPr>
            <a:normAutofit/>
          </a:bodyPr>
          <a:lstStyle/>
          <a:p>
            <a:r>
              <a:rPr lang="en-US" sz="4800" b="1" dirty="0">
                <a:solidFill>
                  <a:schemeClr val="tx1"/>
                </a:solidFill>
              </a:rPr>
              <a:t>Why team up?</a:t>
            </a:r>
            <a:endParaRPr lang="fr-BE" sz="4800" b="1" dirty="0">
              <a:solidFill>
                <a:schemeClr val="tx1"/>
              </a:solidFill>
            </a:endParaRPr>
          </a:p>
        </p:txBody>
      </p:sp>
      <p:sp>
        <p:nvSpPr>
          <p:cNvPr id="3" name="Espace réservé du contenu 2"/>
          <p:cNvSpPr>
            <a:spLocks noGrp="1"/>
          </p:cNvSpPr>
          <p:nvPr>
            <p:ph idx="1"/>
          </p:nvPr>
        </p:nvSpPr>
        <p:spPr>
          <a:xfrm>
            <a:off x="1991544" y="1484784"/>
            <a:ext cx="8219256" cy="4925144"/>
          </a:xfrm>
          <a:ln w="57150">
            <a:solidFill>
              <a:srgbClr val="C00000">
                <a:alpha val="96000"/>
              </a:srgbClr>
            </a:solidFill>
          </a:ln>
          <a:effectLst>
            <a:outerShdw blurRad="50800" dist="50800" dir="5400000" algn="ctr" rotWithShape="0">
              <a:schemeClr val="bg1"/>
            </a:outerShdw>
          </a:effectLst>
        </p:spPr>
        <p:txBody>
          <a:bodyPr vert="horz" lIns="91440" tIns="45720" rIns="91440" bIns="45720" rtlCol="0">
            <a:noAutofit/>
          </a:bodyPr>
          <a:lstStyle/>
          <a:p>
            <a:pPr>
              <a:spcBef>
                <a:spcPts val="600"/>
              </a:spcBef>
              <a:spcAft>
                <a:spcPts val="600"/>
              </a:spcAft>
            </a:pPr>
            <a:r>
              <a:rPr lang="en-US" b="1" dirty="0"/>
              <a:t>Problems are numerous</a:t>
            </a:r>
          </a:p>
          <a:p>
            <a:pPr>
              <a:spcBef>
                <a:spcPts val="600"/>
              </a:spcBef>
              <a:spcAft>
                <a:spcPts val="600"/>
              </a:spcAft>
            </a:pPr>
            <a:r>
              <a:rPr lang="en-US" b="1" dirty="0" smtClean="0"/>
              <a:t>Actions </a:t>
            </a:r>
            <a:r>
              <a:rPr lang="en-US" b="1" dirty="0"/>
              <a:t>are multiple </a:t>
            </a:r>
            <a:r>
              <a:rPr lang="en-US" b="1" dirty="0" smtClean="0"/>
              <a:t>(share </a:t>
            </a:r>
            <a:r>
              <a:rPr lang="en-US" b="1" dirty="0"/>
              <a:t>among teams)</a:t>
            </a:r>
          </a:p>
          <a:p>
            <a:pPr>
              <a:spcBef>
                <a:spcPts val="600"/>
              </a:spcBef>
              <a:spcAft>
                <a:spcPts val="600"/>
              </a:spcAft>
            </a:pPr>
            <a:r>
              <a:rPr lang="en-US" b="1" dirty="0" smtClean="0"/>
              <a:t>Funds </a:t>
            </a:r>
            <a:r>
              <a:rPr lang="en-US" b="1" dirty="0"/>
              <a:t>need are enormous</a:t>
            </a:r>
          </a:p>
          <a:p>
            <a:pPr>
              <a:spcBef>
                <a:spcPts val="600"/>
              </a:spcBef>
              <a:spcAft>
                <a:spcPts val="600"/>
              </a:spcAft>
            </a:pPr>
            <a:r>
              <a:rPr lang="en-US" b="1" dirty="0" smtClean="0"/>
              <a:t>Possibility </a:t>
            </a:r>
            <a:r>
              <a:rPr lang="en-US" b="1" dirty="0"/>
              <a:t>to advocate increases</a:t>
            </a:r>
          </a:p>
          <a:p>
            <a:pPr>
              <a:spcBef>
                <a:spcPts val="600"/>
              </a:spcBef>
              <a:spcAft>
                <a:spcPts val="600"/>
              </a:spcAft>
            </a:pPr>
            <a:r>
              <a:rPr lang="en-US" b="1" dirty="0" smtClean="0"/>
              <a:t>Capacity </a:t>
            </a:r>
            <a:r>
              <a:rPr lang="en-US" b="1" dirty="0"/>
              <a:t>to react increases</a:t>
            </a:r>
          </a:p>
          <a:p>
            <a:pPr>
              <a:spcBef>
                <a:spcPts val="600"/>
              </a:spcBef>
              <a:spcAft>
                <a:spcPts val="600"/>
              </a:spcAft>
            </a:pPr>
            <a:r>
              <a:rPr lang="en-US" b="1" dirty="0" smtClean="0"/>
              <a:t>Possibility </a:t>
            </a:r>
            <a:r>
              <a:rPr lang="en-US" b="1" dirty="0"/>
              <a:t>to increase strategies </a:t>
            </a:r>
          </a:p>
        </p:txBody>
      </p:sp>
    </p:spTree>
    <p:extLst>
      <p:ext uri="{BB962C8B-B14F-4D97-AF65-F5344CB8AC3E}">
        <p14:creationId xmlns:p14="http://schemas.microsoft.com/office/powerpoint/2010/main" val="1082428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431704" y="260648"/>
            <a:ext cx="5400600" cy="792088"/>
          </a:xfrm>
          <a:ln/>
        </p:spPr>
        <p:style>
          <a:lnRef idx="0">
            <a:schemeClr val="accent1"/>
          </a:lnRef>
          <a:fillRef idx="3">
            <a:schemeClr val="accent1"/>
          </a:fillRef>
          <a:effectRef idx="3">
            <a:schemeClr val="accent1"/>
          </a:effectRef>
          <a:fontRef idx="minor">
            <a:schemeClr val="lt1"/>
          </a:fontRef>
        </p:style>
        <p:txBody>
          <a:bodyPr/>
          <a:lstStyle/>
          <a:p>
            <a:r>
              <a:rPr lang="en-US" dirty="0" smtClean="0">
                <a:solidFill>
                  <a:schemeClr val="bg1"/>
                </a:solidFill>
              </a:rPr>
              <a:t>Who to team up with</a:t>
            </a:r>
            <a:endParaRPr lang="fr-BE" dirty="0">
              <a:solidFill>
                <a:schemeClr val="bg1"/>
              </a:solidFill>
            </a:endParaRPr>
          </a:p>
        </p:txBody>
      </p:sp>
      <p:sp>
        <p:nvSpPr>
          <p:cNvPr id="3" name="Espace réservé du contenu 2"/>
          <p:cNvSpPr>
            <a:spLocks noGrp="1"/>
          </p:cNvSpPr>
          <p:nvPr>
            <p:ph idx="1"/>
          </p:nvPr>
        </p:nvSpPr>
        <p:spPr>
          <a:xfrm>
            <a:off x="1847528" y="1268760"/>
            <a:ext cx="8496944" cy="4824536"/>
          </a:xfrm>
          <a:ln w="57150">
            <a:solidFill>
              <a:srgbClr val="C00000">
                <a:alpha val="96000"/>
              </a:srgbClr>
            </a:solidFill>
          </a:ln>
          <a:effectLst>
            <a:outerShdw blurRad="50800" dist="50800" dir="5400000" algn="ctr" rotWithShape="0">
              <a:schemeClr val="bg1"/>
            </a:outerShdw>
          </a:effectLst>
        </p:spPr>
        <p:txBody>
          <a:bodyPr>
            <a:normAutofit/>
          </a:bodyPr>
          <a:lstStyle/>
          <a:p>
            <a:pPr>
              <a:spcBef>
                <a:spcPts val="1200"/>
              </a:spcBef>
              <a:spcAft>
                <a:spcPts val="1200"/>
              </a:spcAft>
            </a:pPr>
            <a:r>
              <a:rPr lang="en-US" b="1" dirty="0" smtClean="0"/>
              <a:t>At country level:  MOH, local NGOs, local leaders of opinion, communities themselves, church networks, health zones, health centers</a:t>
            </a:r>
          </a:p>
          <a:p>
            <a:pPr>
              <a:spcBef>
                <a:spcPts val="1200"/>
              </a:spcBef>
              <a:spcAft>
                <a:spcPts val="1200"/>
              </a:spcAft>
            </a:pPr>
            <a:r>
              <a:rPr lang="en-US" b="1" dirty="0" smtClean="0"/>
              <a:t>At international level: international organizations (ex: WHO, GF, USAID,DFID,CTB, GTZ, research organizations- universities)</a:t>
            </a:r>
          </a:p>
          <a:p>
            <a:pPr>
              <a:spcBef>
                <a:spcPts val="1200"/>
              </a:spcBef>
              <a:spcAft>
                <a:spcPts val="1200"/>
              </a:spcAft>
            </a:pPr>
            <a:r>
              <a:rPr lang="en-US" b="1" dirty="0" smtClean="0"/>
              <a:t>All concerned who can bring assistance, even independently</a:t>
            </a:r>
            <a:endParaRPr lang="fr-BE" b="1" dirty="0"/>
          </a:p>
        </p:txBody>
      </p:sp>
    </p:spTree>
    <p:extLst>
      <p:ext uri="{BB962C8B-B14F-4D97-AF65-F5344CB8AC3E}">
        <p14:creationId xmlns:p14="http://schemas.microsoft.com/office/powerpoint/2010/main" val="11579214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981200" y="188640"/>
            <a:ext cx="8229600" cy="1210146"/>
          </a:xfrm>
          <a:ln/>
        </p:spPr>
        <p:style>
          <a:lnRef idx="3">
            <a:schemeClr val="lt1"/>
          </a:lnRef>
          <a:fillRef idx="1">
            <a:schemeClr val="accent4"/>
          </a:fillRef>
          <a:effectRef idx="1">
            <a:schemeClr val="accent4"/>
          </a:effectRef>
          <a:fontRef idx="minor">
            <a:schemeClr val="lt1"/>
          </a:fontRef>
        </p:style>
        <p:txBody>
          <a:bodyPr>
            <a:normAutofit fontScale="90000"/>
          </a:bodyPr>
          <a:lstStyle/>
          <a:p>
            <a:r>
              <a:rPr lang="en-US" dirty="0" smtClean="0"/>
              <a:t>OUR PRIMARY PARTNER IS ALWAYS </a:t>
            </a:r>
            <a:br>
              <a:rPr lang="en-US" dirty="0" smtClean="0"/>
            </a:br>
            <a:r>
              <a:rPr lang="en-US" dirty="0" smtClean="0"/>
              <a:t>THE MINISTRY OF HEALTH</a:t>
            </a:r>
            <a:endParaRPr lang="fr-BE" dirty="0"/>
          </a:p>
        </p:txBody>
      </p:sp>
      <p:sp>
        <p:nvSpPr>
          <p:cNvPr id="3" name="Espace réservé du contenu 2"/>
          <p:cNvSpPr>
            <a:spLocks noGrp="1"/>
          </p:cNvSpPr>
          <p:nvPr>
            <p:ph idx="1"/>
          </p:nvPr>
        </p:nvSpPr>
        <p:spPr>
          <a:xfrm>
            <a:off x="1981200" y="1600201"/>
            <a:ext cx="8363272" cy="4525963"/>
          </a:xfrm>
          <a:ln w="57150">
            <a:solidFill>
              <a:schemeClr val="accent4">
                <a:lumMod val="50000"/>
              </a:schemeClr>
            </a:solidFill>
          </a:ln>
          <a:effectLst>
            <a:outerShdw blurRad="50800" dist="50800" dir="5400000" algn="ctr" rotWithShape="0">
              <a:schemeClr val="bg1"/>
            </a:outerShdw>
          </a:effectLst>
        </p:spPr>
        <p:txBody>
          <a:bodyPr>
            <a:normAutofit fontScale="92500"/>
          </a:bodyPr>
          <a:lstStyle/>
          <a:p>
            <a:pPr marL="0" indent="0">
              <a:buNone/>
            </a:pPr>
            <a:r>
              <a:rPr lang="en-US" b="1" dirty="0" smtClean="0"/>
              <a:t>DIFFERENT PROGRAM OF MOH and SANRU TEAM:</a:t>
            </a:r>
          </a:p>
          <a:p>
            <a:pPr>
              <a:buFontTx/>
              <a:buChar char="-"/>
            </a:pPr>
            <a:r>
              <a:rPr lang="en-US" dirty="0" smtClean="0"/>
              <a:t>PNLP: malaria</a:t>
            </a:r>
          </a:p>
          <a:p>
            <a:pPr>
              <a:buFontTx/>
              <a:buChar char="-"/>
            </a:pPr>
            <a:r>
              <a:rPr lang="en-US" dirty="0" smtClean="0"/>
              <a:t>PNLS : HIV/Aids</a:t>
            </a:r>
          </a:p>
          <a:p>
            <a:pPr>
              <a:buFontTx/>
              <a:buChar char="-"/>
            </a:pPr>
            <a:r>
              <a:rPr lang="en-US" dirty="0" smtClean="0"/>
              <a:t>PEV : vaccination</a:t>
            </a:r>
          </a:p>
          <a:p>
            <a:pPr>
              <a:buFontTx/>
              <a:buChar char="-"/>
            </a:pPr>
            <a:r>
              <a:rPr lang="en-US" dirty="0" smtClean="0"/>
              <a:t>PNTS: blood safety</a:t>
            </a:r>
          </a:p>
          <a:p>
            <a:pPr>
              <a:buFontTx/>
              <a:buChar char="-"/>
            </a:pPr>
            <a:r>
              <a:rPr lang="en-US" dirty="0" smtClean="0"/>
              <a:t>PNLMD: diarrhea control</a:t>
            </a:r>
          </a:p>
          <a:p>
            <a:pPr>
              <a:buFontTx/>
              <a:buChar char="-"/>
            </a:pPr>
            <a:r>
              <a:rPr lang="en-US" dirty="0" smtClean="0"/>
              <a:t>SNIS DIVISION</a:t>
            </a:r>
          </a:p>
          <a:p>
            <a:pPr>
              <a:buFontTx/>
              <a:buChar char="-"/>
            </a:pPr>
            <a:r>
              <a:rPr lang="en-US" dirty="0" smtClean="0"/>
              <a:t>MCNH: MATERNAL CHILD AND NEONATAL HEALTH</a:t>
            </a:r>
            <a:endParaRPr lang="fr-BE" dirty="0"/>
          </a:p>
        </p:txBody>
      </p:sp>
    </p:spTree>
    <p:extLst>
      <p:ext uri="{BB962C8B-B14F-4D97-AF65-F5344CB8AC3E}">
        <p14:creationId xmlns:p14="http://schemas.microsoft.com/office/powerpoint/2010/main" val="462779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063552" y="116632"/>
            <a:ext cx="8229600" cy="864096"/>
          </a:xfr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0000"/>
          </a:bodyPr>
          <a:lstStyle/>
          <a:p>
            <a:pPr algn="l">
              <a:spcBef>
                <a:spcPct val="20000"/>
              </a:spcBef>
            </a:pPr>
            <a:r>
              <a:rPr lang="en-US" sz="3600" b="1" dirty="0">
                <a:solidFill>
                  <a:schemeClr val="accent2">
                    <a:lumMod val="60000"/>
                    <a:lumOff val="40000"/>
                  </a:schemeClr>
                </a:solidFill>
              </a:rPr>
              <a:t>        </a:t>
            </a:r>
            <a:r>
              <a:rPr lang="en-US" sz="3600" b="1" dirty="0"/>
              <a:t>KEY </a:t>
            </a:r>
            <a:r>
              <a:rPr lang="en-US" sz="3600" b="1" dirty="0"/>
              <a:t>ISSUES TO </a:t>
            </a:r>
            <a:r>
              <a:rPr lang="en-US" sz="3600" b="1" dirty="0"/>
              <a:t>CONSIDER FOR TEAMING</a:t>
            </a:r>
            <a:endParaRPr lang="fr-BE" sz="3600" b="1" dirty="0"/>
          </a:p>
        </p:txBody>
      </p:sp>
      <p:sp>
        <p:nvSpPr>
          <p:cNvPr id="3" name="Espace réservé du contenu 2"/>
          <p:cNvSpPr>
            <a:spLocks noGrp="1"/>
          </p:cNvSpPr>
          <p:nvPr>
            <p:ph idx="1"/>
          </p:nvPr>
        </p:nvSpPr>
        <p:spPr>
          <a:xfrm>
            <a:off x="2181908" y="1124744"/>
            <a:ext cx="7992888" cy="5328592"/>
          </a:xfrm>
          <a:ln w="28575">
            <a:solidFill>
              <a:schemeClr val="tx1"/>
            </a:solidFill>
          </a:ln>
          <a:effectLst>
            <a:outerShdw blurRad="50800" dist="50800" dir="5400000" algn="ctr" rotWithShape="0">
              <a:schemeClr val="bg1"/>
            </a:outerShdw>
          </a:effectLst>
        </p:spPr>
        <p:txBody>
          <a:bodyPr>
            <a:noAutofit/>
          </a:bodyPr>
          <a:lstStyle/>
          <a:p>
            <a:pPr>
              <a:spcBef>
                <a:spcPts val="300"/>
              </a:spcBef>
            </a:pPr>
            <a:r>
              <a:rPr lang="en-US" sz="2600" b="1" dirty="0"/>
              <a:t>Education</a:t>
            </a:r>
          </a:p>
          <a:p>
            <a:pPr>
              <a:spcBef>
                <a:spcPts val="300"/>
              </a:spcBef>
            </a:pPr>
            <a:r>
              <a:rPr lang="en-US" sz="2600" b="1" dirty="0"/>
              <a:t>Food security</a:t>
            </a:r>
          </a:p>
          <a:p>
            <a:pPr>
              <a:spcBef>
                <a:spcPts val="300"/>
              </a:spcBef>
            </a:pPr>
            <a:r>
              <a:rPr lang="en-US" sz="2600" b="1" dirty="0"/>
              <a:t>Policies</a:t>
            </a:r>
          </a:p>
          <a:p>
            <a:pPr>
              <a:spcBef>
                <a:spcPts val="300"/>
              </a:spcBef>
            </a:pPr>
            <a:r>
              <a:rPr lang="en-US" sz="2600" b="1" dirty="0"/>
              <a:t>Eradication of endemic illnesses</a:t>
            </a:r>
          </a:p>
          <a:p>
            <a:pPr>
              <a:spcBef>
                <a:spcPts val="300"/>
              </a:spcBef>
            </a:pPr>
            <a:r>
              <a:rPr lang="en-US" sz="2600" b="1" dirty="0"/>
              <a:t>Behavior change</a:t>
            </a:r>
          </a:p>
          <a:p>
            <a:pPr>
              <a:spcBef>
                <a:spcPts val="300"/>
              </a:spcBef>
            </a:pPr>
            <a:r>
              <a:rPr lang="en-US" sz="2600" b="1" dirty="0"/>
              <a:t>Water and sanitation</a:t>
            </a:r>
          </a:p>
          <a:p>
            <a:pPr>
              <a:spcBef>
                <a:spcPts val="300"/>
              </a:spcBef>
            </a:pPr>
            <a:r>
              <a:rPr lang="en-US" sz="2600" b="1" dirty="0"/>
              <a:t>Prevention activities and treatment </a:t>
            </a:r>
          </a:p>
          <a:p>
            <a:pPr>
              <a:spcBef>
                <a:spcPts val="300"/>
              </a:spcBef>
            </a:pPr>
            <a:r>
              <a:rPr lang="en-US" sz="2600" b="1" dirty="0"/>
              <a:t>Real needs of the community</a:t>
            </a:r>
          </a:p>
          <a:p>
            <a:pPr>
              <a:spcBef>
                <a:spcPts val="300"/>
              </a:spcBef>
            </a:pPr>
            <a:r>
              <a:rPr lang="en-US" sz="2600" b="1" dirty="0"/>
              <a:t>Shortage </a:t>
            </a:r>
            <a:r>
              <a:rPr lang="en-US" sz="2600" b="1" dirty="0"/>
              <a:t>and Skill level of </a:t>
            </a:r>
            <a:r>
              <a:rPr lang="en-US" sz="2600" b="1" dirty="0"/>
              <a:t>staff</a:t>
            </a:r>
          </a:p>
          <a:p>
            <a:pPr>
              <a:spcBef>
                <a:spcPts val="300"/>
              </a:spcBef>
            </a:pPr>
            <a:r>
              <a:rPr lang="en-US" sz="2600" b="1" dirty="0"/>
              <a:t>Workers incentives</a:t>
            </a:r>
            <a:r>
              <a:rPr lang="en-US" sz="2600" b="1" dirty="0"/>
              <a:t>, conditions and Career progression</a:t>
            </a:r>
          </a:p>
          <a:p>
            <a:pPr>
              <a:spcBef>
                <a:spcPts val="300"/>
              </a:spcBef>
            </a:pPr>
            <a:r>
              <a:rPr lang="en-US" sz="2600" b="1" dirty="0"/>
              <a:t>Reduction </a:t>
            </a:r>
            <a:r>
              <a:rPr lang="en-US" sz="2600" b="1" dirty="0"/>
              <a:t>of illness episodes</a:t>
            </a:r>
          </a:p>
          <a:p>
            <a:pPr>
              <a:spcBef>
                <a:spcPts val="300"/>
              </a:spcBef>
            </a:pPr>
            <a:r>
              <a:rPr lang="en-US" sz="2600" b="1" dirty="0"/>
              <a:t>Local </a:t>
            </a:r>
            <a:r>
              <a:rPr lang="en-US" sz="2600" b="1" dirty="0"/>
              <a:t>context for development</a:t>
            </a:r>
            <a:endParaRPr lang="fr-BE" sz="2600" b="1" dirty="0"/>
          </a:p>
        </p:txBody>
      </p:sp>
    </p:spTree>
    <p:extLst>
      <p:ext uri="{BB962C8B-B14F-4D97-AF65-F5344CB8AC3E}">
        <p14:creationId xmlns:p14="http://schemas.microsoft.com/office/powerpoint/2010/main" val="789305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207568" y="2048983"/>
            <a:ext cx="3096344" cy="2462213"/>
          </a:xfrm>
          <a:prstGeom prst="rect">
            <a:avLst/>
          </a:prstGeom>
          <a:noFill/>
        </p:spPr>
        <p:txBody>
          <a:bodyPr wrap="square" rtlCol="0">
            <a:spAutoFit/>
          </a:bodyPr>
          <a:lstStyle/>
          <a:p>
            <a:pPr>
              <a:spcAft>
                <a:spcPts val="1200"/>
              </a:spcAft>
            </a:pPr>
            <a:r>
              <a:rPr lang="en-US" sz="3200" b="1" u="sng" dirty="0">
                <a:solidFill>
                  <a:prstClr val="black"/>
                </a:solidFill>
              </a:rPr>
              <a:t>SANRU III (2001)</a:t>
            </a:r>
          </a:p>
          <a:p>
            <a:pPr marL="457200" indent="-457200">
              <a:buFont typeface="Wingdings" panose="05000000000000000000" pitchFamily="2" charset="2"/>
              <a:buChar char="§"/>
            </a:pPr>
            <a:r>
              <a:rPr lang="en-US" sz="2800" dirty="0">
                <a:solidFill>
                  <a:prstClr val="black"/>
                </a:solidFill>
              </a:rPr>
              <a:t>MOH</a:t>
            </a:r>
          </a:p>
          <a:p>
            <a:pPr marL="457200" indent="-457200">
              <a:buFont typeface="Wingdings" panose="05000000000000000000" pitchFamily="2" charset="2"/>
              <a:buChar char="§"/>
            </a:pPr>
            <a:r>
              <a:rPr lang="en-US" sz="2800" dirty="0">
                <a:solidFill>
                  <a:prstClr val="black"/>
                </a:solidFill>
              </a:rPr>
              <a:t>USAID</a:t>
            </a:r>
          </a:p>
          <a:p>
            <a:pPr marL="457200" indent="-457200">
              <a:buFont typeface="Wingdings" panose="05000000000000000000" pitchFamily="2" charset="2"/>
              <a:buChar char="§"/>
            </a:pPr>
            <a:r>
              <a:rPr lang="en-US" sz="2800" dirty="0">
                <a:solidFill>
                  <a:prstClr val="black"/>
                </a:solidFill>
              </a:rPr>
              <a:t>IMA</a:t>
            </a:r>
          </a:p>
          <a:p>
            <a:pPr marL="457200" indent="-457200">
              <a:buFont typeface="Wingdings" panose="05000000000000000000" pitchFamily="2" charset="2"/>
              <a:buChar char="§"/>
            </a:pPr>
            <a:r>
              <a:rPr lang="en-US" sz="2800" dirty="0">
                <a:solidFill>
                  <a:prstClr val="black"/>
                </a:solidFill>
              </a:rPr>
              <a:t>ECC</a:t>
            </a:r>
          </a:p>
        </p:txBody>
      </p:sp>
      <p:sp>
        <p:nvSpPr>
          <p:cNvPr id="4" name="Title 3"/>
          <p:cNvSpPr>
            <a:spLocks noGrp="1"/>
          </p:cNvSpPr>
          <p:nvPr>
            <p:ph type="title"/>
          </p:nvPr>
        </p:nvSpPr>
        <p:spPr/>
        <p:txBody>
          <a:bodyPr/>
          <a:lstStyle/>
          <a:p>
            <a:endParaRPr lang="en-US"/>
          </a:p>
        </p:txBody>
      </p:sp>
      <p:sp>
        <p:nvSpPr>
          <p:cNvPr id="5" name="Titre 1"/>
          <p:cNvSpPr txBox="1">
            <a:spLocks/>
          </p:cNvSpPr>
          <p:nvPr/>
        </p:nvSpPr>
        <p:spPr>
          <a:xfrm>
            <a:off x="1576362" y="260648"/>
            <a:ext cx="9036496" cy="1512168"/>
          </a:xfrm>
          <a:prstGeom prst="rect">
            <a:avLst/>
          </a:prstGeom>
          <a:effectLst>
            <a:outerShdw blurRad="40000" dist="20000" dir="5400000" rotWithShape="0">
              <a:schemeClr val="bg1">
                <a:alpha val="38000"/>
              </a:schemeClr>
            </a:outerShdw>
          </a:effectLst>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1" dirty="0">
                <a:solidFill>
                  <a:prstClr val="black"/>
                </a:solidFill>
              </a:rPr>
              <a:t>DIVERSIFICATION OF SANRU PARTNERS</a:t>
            </a:r>
            <a:br>
              <a:rPr lang="en-US" b="1" dirty="0">
                <a:solidFill>
                  <a:prstClr val="black"/>
                </a:solidFill>
              </a:rPr>
            </a:br>
            <a:r>
              <a:rPr lang="en-US" spc="-30" dirty="0">
                <a:solidFill>
                  <a:prstClr val="black"/>
                </a:solidFill>
              </a:rPr>
              <a:t>increases our organization reach &amp; stability</a:t>
            </a:r>
            <a:endParaRPr lang="fr-BE" spc="-30" dirty="0">
              <a:solidFill>
                <a:prstClr val="black"/>
              </a:solidFill>
            </a:endParaRPr>
          </a:p>
        </p:txBody>
      </p:sp>
    </p:spTree>
    <p:extLst>
      <p:ext uri="{BB962C8B-B14F-4D97-AF65-F5344CB8AC3E}">
        <p14:creationId xmlns:p14="http://schemas.microsoft.com/office/powerpoint/2010/main" val="862430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9536" y="0"/>
            <a:ext cx="8229600" cy="792088"/>
          </a:xfrm>
        </p:spPr>
        <p:txBody>
          <a:bodyPr>
            <a:normAutofit fontScale="90000"/>
          </a:bodyPr>
          <a:lstStyle/>
          <a:p>
            <a:r>
              <a:rPr lang="en-US" b="1" dirty="0" smtClean="0"/>
              <a:t>TEAMING UP WITH IMA (SINCE 2000)</a:t>
            </a:r>
            <a:endParaRPr lang="fr-BE"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5560" y="705532"/>
            <a:ext cx="7941568" cy="595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233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79742" y="1470308"/>
            <a:ext cx="6624736" cy="2031325"/>
          </a:xfrm>
          <a:prstGeom prst="rect">
            <a:avLst/>
          </a:prstGeom>
          <a:solidFill>
            <a:schemeClr val="bg1"/>
          </a:solidFill>
        </p:spPr>
        <p:txBody>
          <a:bodyPr wrap="square" rtlCol="0">
            <a:spAutoFit/>
          </a:bodyPr>
          <a:lstStyle/>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smtClean="0">
              <a:solidFill>
                <a:prstClr val="black"/>
              </a:solidFill>
            </a:endParaRPr>
          </a:p>
          <a:p>
            <a:endParaRPr lang="en-US" dirty="0">
              <a:solidFill>
                <a:prstClr val="black"/>
              </a:solidFill>
            </a:endParaRPr>
          </a:p>
          <a:p>
            <a:endParaRPr lang="en-US" dirty="0">
              <a:solidFill>
                <a:prstClr val="black"/>
              </a:solidFill>
            </a:endParaRPr>
          </a:p>
        </p:txBody>
      </p:sp>
      <p:sp>
        <p:nvSpPr>
          <p:cNvPr id="2" name="Title 1"/>
          <p:cNvSpPr>
            <a:spLocks noGrp="1"/>
          </p:cNvSpPr>
          <p:nvPr>
            <p:ph type="title"/>
          </p:nvPr>
        </p:nvSpPr>
        <p:spPr>
          <a:xfrm>
            <a:off x="2007668" y="34202"/>
            <a:ext cx="8229600" cy="1143000"/>
          </a:xfrm>
        </p:spPr>
        <p:txBody>
          <a:bodyPr>
            <a:normAutofit fontScale="90000"/>
          </a:bodyPr>
          <a:lstStyle/>
          <a:p>
            <a:r>
              <a:rPr lang="en-US" b="1" dirty="0"/>
              <a:t>A Spectrum of </a:t>
            </a:r>
            <a:r>
              <a:rPr lang="en-US" b="1" dirty="0" smtClean="0"/>
              <a:t>Partnering with IMA</a:t>
            </a:r>
            <a:endParaRPr lang="en-US" dirty="0"/>
          </a:p>
        </p:txBody>
      </p:sp>
      <p:sp>
        <p:nvSpPr>
          <p:cNvPr id="7" name="Left Brace 6"/>
          <p:cNvSpPr/>
          <p:nvPr/>
        </p:nvSpPr>
        <p:spPr>
          <a:xfrm rot="16200000">
            <a:off x="2850804" y="4418702"/>
            <a:ext cx="648072" cy="3204356"/>
          </a:xfrm>
          <a:prstGeom prst="leftBrace">
            <a:avLst/>
          </a:prstGeom>
          <a:solidFill>
            <a:schemeClr val="tx2">
              <a:lumMod val="40000"/>
              <a:lumOff val="60000"/>
            </a:schemeClr>
          </a:solidFill>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TextBox 7"/>
          <p:cNvSpPr txBox="1"/>
          <p:nvPr/>
        </p:nvSpPr>
        <p:spPr>
          <a:xfrm>
            <a:off x="2711624" y="6334516"/>
            <a:ext cx="2148730" cy="369332"/>
          </a:xfrm>
          <a:prstGeom prst="rect">
            <a:avLst/>
          </a:prstGeom>
          <a:noFill/>
        </p:spPr>
        <p:txBody>
          <a:bodyPr wrap="none" rtlCol="0">
            <a:spAutoFit/>
          </a:bodyPr>
          <a:lstStyle/>
          <a:p>
            <a:r>
              <a:rPr lang="en-US" b="1" dirty="0">
                <a:solidFill>
                  <a:prstClr val="black"/>
                </a:solidFill>
              </a:rPr>
              <a:t>IMA Primed Projects</a:t>
            </a:r>
          </a:p>
        </p:txBody>
      </p:sp>
      <p:sp>
        <p:nvSpPr>
          <p:cNvPr id="9" name="Left Brace 8"/>
          <p:cNvSpPr/>
          <p:nvPr/>
        </p:nvSpPr>
        <p:spPr>
          <a:xfrm rot="16200000">
            <a:off x="8094222" y="4311098"/>
            <a:ext cx="648072" cy="3204356"/>
          </a:xfrm>
          <a:prstGeom prst="leftBrace">
            <a:avLst/>
          </a:prstGeom>
          <a:solidFill>
            <a:schemeClr val="tx2">
              <a:lumMod val="40000"/>
              <a:lumOff val="60000"/>
            </a:schemeClr>
          </a:solidFill>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0" name="TextBox 9"/>
          <p:cNvSpPr txBox="1"/>
          <p:nvPr/>
        </p:nvSpPr>
        <p:spPr>
          <a:xfrm>
            <a:off x="7008289" y="6334515"/>
            <a:ext cx="2876685" cy="369332"/>
          </a:xfrm>
          <a:prstGeom prst="rect">
            <a:avLst/>
          </a:prstGeom>
          <a:noFill/>
        </p:spPr>
        <p:txBody>
          <a:bodyPr wrap="none" rtlCol="0">
            <a:spAutoFit/>
          </a:bodyPr>
          <a:lstStyle/>
          <a:p>
            <a:r>
              <a:rPr lang="en-US" b="1" dirty="0">
                <a:solidFill>
                  <a:prstClr val="black"/>
                </a:solidFill>
              </a:rPr>
              <a:t>ECC/SANRU Primed Projects</a:t>
            </a:r>
          </a:p>
        </p:txBody>
      </p:sp>
      <p:pic>
        <p:nvPicPr>
          <p:cNvPr id="11" name="Picture 10"/>
          <p:cNvPicPr>
            <a:picLocks noChangeAspect="1"/>
          </p:cNvPicPr>
          <p:nvPr/>
        </p:nvPicPr>
        <p:blipFill>
          <a:blip r:embed="rId2"/>
          <a:stretch>
            <a:fillRect/>
          </a:stretch>
        </p:blipFill>
        <p:spPr>
          <a:xfrm>
            <a:off x="697215" y="3589166"/>
            <a:ext cx="10723824" cy="2063318"/>
          </a:xfrm>
          <a:prstGeom prst="rect">
            <a:avLst/>
          </a:prstGeom>
        </p:spPr>
      </p:pic>
      <p:pic>
        <p:nvPicPr>
          <p:cNvPr id="12" name="Picture 11"/>
          <p:cNvPicPr>
            <a:picLocks noChangeAspect="1"/>
          </p:cNvPicPr>
          <p:nvPr/>
        </p:nvPicPr>
        <p:blipFill>
          <a:blip r:embed="rId3"/>
          <a:stretch>
            <a:fillRect/>
          </a:stretch>
        </p:blipFill>
        <p:spPr>
          <a:xfrm>
            <a:off x="3297237" y="1722040"/>
            <a:ext cx="1712281" cy="1615394"/>
          </a:xfrm>
          <a:prstGeom prst="rect">
            <a:avLst/>
          </a:prstGeom>
        </p:spPr>
      </p:pic>
      <p:pic>
        <p:nvPicPr>
          <p:cNvPr id="13" name="Picture 12"/>
          <p:cNvPicPr>
            <a:picLocks noChangeAspect="1"/>
          </p:cNvPicPr>
          <p:nvPr/>
        </p:nvPicPr>
        <p:blipFill>
          <a:blip r:embed="rId4">
            <a:clrChange>
              <a:clrFrom>
                <a:srgbClr val="E9FFBE"/>
              </a:clrFrom>
              <a:clrTo>
                <a:srgbClr val="E9FFBE">
                  <a:alpha val="0"/>
                </a:srgbClr>
              </a:clrTo>
            </a:clrChange>
          </a:blip>
          <a:stretch>
            <a:fillRect/>
          </a:stretch>
        </p:blipFill>
        <p:spPr>
          <a:xfrm>
            <a:off x="5480953" y="1633943"/>
            <a:ext cx="1465774" cy="1769190"/>
          </a:xfrm>
          <a:prstGeom prst="rect">
            <a:avLst/>
          </a:prstGeom>
        </p:spPr>
      </p:pic>
      <p:pic>
        <p:nvPicPr>
          <p:cNvPr id="14" name="Picture 13"/>
          <p:cNvPicPr>
            <a:picLocks noChangeAspect="1"/>
          </p:cNvPicPr>
          <p:nvPr/>
        </p:nvPicPr>
        <p:blipFill>
          <a:blip r:embed="rId5"/>
          <a:stretch>
            <a:fillRect/>
          </a:stretch>
        </p:blipFill>
        <p:spPr>
          <a:xfrm>
            <a:off x="7283758" y="1844824"/>
            <a:ext cx="2164181" cy="1412915"/>
          </a:xfrm>
          <a:prstGeom prst="rect">
            <a:avLst/>
          </a:prstGeom>
        </p:spPr>
      </p:pic>
    </p:spTree>
    <p:extLst>
      <p:ext uri="{BB962C8B-B14F-4D97-AF65-F5344CB8AC3E}">
        <p14:creationId xmlns:p14="http://schemas.microsoft.com/office/powerpoint/2010/main" val="2300873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GLOBAL FUND HIV </a:t>
            </a:r>
            <a:endParaRPr lang="fr-BE"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07233" y="9144"/>
            <a:ext cx="7377535" cy="683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608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576362" y="260648"/>
            <a:ext cx="9036496" cy="1512168"/>
          </a:xfrm>
          <a:ln/>
          <a:effectLst>
            <a:outerShdw blurRad="40000" dist="20000" dir="5400000" rotWithShape="0">
              <a:schemeClr val="bg1">
                <a:alpha val="38000"/>
              </a:schemeClr>
            </a:outerShdw>
          </a:effectLst>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b="1" dirty="0" smtClean="0"/>
              <a:t>DIVERSIFICATION OF SANRU PARTNERS</a:t>
            </a:r>
            <a:br>
              <a:rPr lang="en-US" b="1" dirty="0" smtClean="0"/>
            </a:br>
            <a:r>
              <a:rPr lang="en-US" spc="-30" dirty="0"/>
              <a:t>i</a:t>
            </a:r>
            <a:r>
              <a:rPr lang="en-US" spc="-30" dirty="0"/>
              <a:t>ncreases our organization reach &amp; stability</a:t>
            </a:r>
            <a:endParaRPr lang="fr-BE" spc="-30" dirty="0"/>
          </a:p>
        </p:txBody>
      </p:sp>
      <p:sp>
        <p:nvSpPr>
          <p:cNvPr id="3" name="TextBox 2"/>
          <p:cNvSpPr txBox="1"/>
          <p:nvPr/>
        </p:nvSpPr>
        <p:spPr>
          <a:xfrm>
            <a:off x="2207568" y="2048983"/>
            <a:ext cx="3096344" cy="2462213"/>
          </a:xfrm>
          <a:prstGeom prst="rect">
            <a:avLst/>
          </a:prstGeom>
          <a:noFill/>
        </p:spPr>
        <p:txBody>
          <a:bodyPr wrap="square" rtlCol="0">
            <a:spAutoFit/>
          </a:bodyPr>
          <a:lstStyle/>
          <a:p>
            <a:pPr>
              <a:spcAft>
                <a:spcPts val="1200"/>
              </a:spcAft>
            </a:pPr>
            <a:r>
              <a:rPr lang="en-US" sz="3200" b="1" u="sng" dirty="0">
                <a:solidFill>
                  <a:prstClr val="black"/>
                </a:solidFill>
              </a:rPr>
              <a:t>SANRU III (2001)</a:t>
            </a:r>
          </a:p>
          <a:p>
            <a:pPr marL="457200" indent="-457200">
              <a:buFont typeface="Wingdings" panose="05000000000000000000" pitchFamily="2" charset="2"/>
              <a:buChar char="§"/>
            </a:pPr>
            <a:r>
              <a:rPr lang="en-US" sz="2800" dirty="0">
                <a:solidFill>
                  <a:prstClr val="black"/>
                </a:solidFill>
              </a:rPr>
              <a:t>MOH</a:t>
            </a:r>
          </a:p>
          <a:p>
            <a:pPr marL="457200" indent="-457200">
              <a:buFont typeface="Wingdings" panose="05000000000000000000" pitchFamily="2" charset="2"/>
              <a:buChar char="§"/>
            </a:pPr>
            <a:r>
              <a:rPr lang="en-US" sz="2800" dirty="0">
                <a:solidFill>
                  <a:prstClr val="black"/>
                </a:solidFill>
              </a:rPr>
              <a:t>USAID</a:t>
            </a:r>
          </a:p>
          <a:p>
            <a:pPr marL="457200" indent="-457200">
              <a:buFont typeface="Wingdings" panose="05000000000000000000" pitchFamily="2" charset="2"/>
              <a:buChar char="§"/>
            </a:pPr>
            <a:r>
              <a:rPr lang="en-US" sz="2800" dirty="0">
                <a:solidFill>
                  <a:prstClr val="black"/>
                </a:solidFill>
              </a:rPr>
              <a:t>IMA</a:t>
            </a:r>
          </a:p>
          <a:p>
            <a:pPr marL="457200" indent="-457200">
              <a:buFont typeface="Wingdings" panose="05000000000000000000" pitchFamily="2" charset="2"/>
              <a:buChar char="§"/>
            </a:pPr>
            <a:r>
              <a:rPr lang="en-US" sz="2800" dirty="0">
                <a:solidFill>
                  <a:prstClr val="black"/>
                </a:solidFill>
              </a:rPr>
              <a:t>ECC</a:t>
            </a:r>
          </a:p>
        </p:txBody>
      </p:sp>
      <p:sp>
        <p:nvSpPr>
          <p:cNvPr id="4" name="TextBox 3"/>
          <p:cNvSpPr txBox="1"/>
          <p:nvPr/>
        </p:nvSpPr>
        <p:spPr>
          <a:xfrm>
            <a:off x="5879976" y="2048982"/>
            <a:ext cx="4680520" cy="4462760"/>
          </a:xfrm>
          <a:prstGeom prst="rect">
            <a:avLst/>
          </a:prstGeom>
          <a:noFill/>
        </p:spPr>
        <p:txBody>
          <a:bodyPr wrap="square" rtlCol="0">
            <a:spAutoFit/>
          </a:bodyPr>
          <a:lstStyle/>
          <a:p>
            <a:pPr>
              <a:spcBef>
                <a:spcPts val="1200"/>
              </a:spcBef>
            </a:pPr>
            <a:r>
              <a:rPr lang="en-US" sz="3200" b="1" u="sng" dirty="0">
                <a:solidFill>
                  <a:prstClr val="black"/>
                </a:solidFill>
              </a:rPr>
              <a:t>SANRU NGO (2011)</a:t>
            </a:r>
          </a:p>
          <a:p>
            <a:pPr marL="457200" indent="-457200">
              <a:buFont typeface="Wingdings" panose="05000000000000000000" pitchFamily="2" charset="2"/>
              <a:buChar char="§"/>
            </a:pPr>
            <a:r>
              <a:rPr lang="en-US" sz="2800" dirty="0">
                <a:solidFill>
                  <a:prstClr val="black"/>
                </a:solidFill>
              </a:rPr>
              <a:t>MOH</a:t>
            </a:r>
          </a:p>
          <a:p>
            <a:pPr marL="457200" indent="-457200">
              <a:buFont typeface="Wingdings" panose="05000000000000000000" pitchFamily="2" charset="2"/>
              <a:buChar char="§"/>
            </a:pPr>
            <a:r>
              <a:rPr lang="en-US" sz="2800" dirty="0">
                <a:solidFill>
                  <a:prstClr val="black"/>
                </a:solidFill>
              </a:rPr>
              <a:t>USAID/CDC</a:t>
            </a:r>
          </a:p>
          <a:p>
            <a:pPr marL="457200" indent="-457200">
              <a:buFont typeface="Wingdings" panose="05000000000000000000" pitchFamily="2" charset="2"/>
              <a:buChar char="§"/>
            </a:pPr>
            <a:r>
              <a:rPr lang="en-US" sz="2800" dirty="0">
                <a:solidFill>
                  <a:prstClr val="black"/>
                </a:solidFill>
              </a:rPr>
              <a:t>IMA</a:t>
            </a:r>
          </a:p>
          <a:p>
            <a:pPr marL="457200" indent="-457200">
              <a:buFont typeface="Wingdings" panose="05000000000000000000" pitchFamily="2" charset="2"/>
              <a:buChar char="§"/>
            </a:pPr>
            <a:r>
              <a:rPr lang="en-US" sz="2800" dirty="0">
                <a:solidFill>
                  <a:prstClr val="black"/>
                </a:solidFill>
              </a:rPr>
              <a:t>ECC</a:t>
            </a:r>
          </a:p>
          <a:p>
            <a:pPr marL="457200" indent="-457200">
              <a:buFont typeface="Wingdings" panose="05000000000000000000" pitchFamily="2" charset="2"/>
              <a:buChar char="§"/>
            </a:pPr>
            <a:r>
              <a:rPr lang="en-US" sz="2800" dirty="0">
                <a:solidFill>
                  <a:prstClr val="black"/>
                </a:solidFill>
              </a:rPr>
              <a:t>World Bank</a:t>
            </a:r>
          </a:p>
          <a:p>
            <a:pPr marL="457200" indent="-457200">
              <a:buFont typeface="Wingdings" panose="05000000000000000000" pitchFamily="2" charset="2"/>
              <a:buChar char="§"/>
            </a:pPr>
            <a:r>
              <a:rPr lang="en-US" sz="2800" dirty="0">
                <a:solidFill>
                  <a:prstClr val="black"/>
                </a:solidFill>
              </a:rPr>
              <a:t>Global Fund Malaria (&amp; SRs)</a:t>
            </a:r>
          </a:p>
          <a:p>
            <a:pPr marL="457200" indent="-457200">
              <a:buFont typeface="Wingdings" panose="05000000000000000000" pitchFamily="2" charset="2"/>
              <a:buChar char="§"/>
            </a:pPr>
            <a:r>
              <a:rPr lang="en-US" sz="2800" dirty="0">
                <a:solidFill>
                  <a:prstClr val="black"/>
                </a:solidFill>
              </a:rPr>
              <a:t>Global Fund HIV (&amp; SRs)</a:t>
            </a:r>
          </a:p>
          <a:p>
            <a:pPr marL="457200" indent="-457200">
              <a:buFont typeface="Wingdings" panose="05000000000000000000" pitchFamily="2" charset="2"/>
              <a:buChar char="§"/>
            </a:pPr>
            <a:r>
              <a:rPr lang="en-US" sz="2800" dirty="0">
                <a:solidFill>
                  <a:prstClr val="black"/>
                </a:solidFill>
              </a:rPr>
              <a:t>GAVI (&amp; local CSOs)</a:t>
            </a:r>
          </a:p>
          <a:p>
            <a:pPr marL="457200" indent="-457200">
              <a:buFont typeface="Wingdings" panose="05000000000000000000" pitchFamily="2" charset="2"/>
              <a:buChar char="§"/>
            </a:pPr>
            <a:r>
              <a:rPr lang="en-US" sz="2800" dirty="0">
                <a:solidFill>
                  <a:prstClr val="black"/>
                </a:solidFill>
              </a:rPr>
              <a:t>HP Foundation/Tulane</a:t>
            </a:r>
          </a:p>
        </p:txBody>
      </p:sp>
      <p:cxnSp>
        <p:nvCxnSpPr>
          <p:cNvPr id="6" name="Straight Arrow Connector 5"/>
          <p:cNvCxnSpPr/>
          <p:nvPr/>
        </p:nvCxnSpPr>
        <p:spPr>
          <a:xfrm>
            <a:off x="5231904" y="2348880"/>
            <a:ext cx="648072"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880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8611" y="1463041"/>
            <a:ext cx="8090624" cy="2326640"/>
          </a:xfrm>
        </p:spPr>
        <p:txBody>
          <a:bodyPr>
            <a:normAutofit fontScale="90000"/>
          </a:bodyPr>
          <a:lstStyle/>
          <a:p>
            <a:pPr algn="ctr"/>
            <a:r>
              <a:rPr lang="en-US" b="1" dirty="0" smtClean="0"/>
              <a:t>35 </a:t>
            </a:r>
            <a:r>
              <a:rPr lang="en-US" b="1" dirty="0"/>
              <a:t>years of </a:t>
            </a:r>
            <a:r>
              <a:rPr lang="en-US" b="1" dirty="0" smtClean="0"/>
              <a:t/>
            </a:r>
            <a:br>
              <a:rPr lang="en-US" b="1" dirty="0" smtClean="0"/>
            </a:br>
            <a:r>
              <a:rPr lang="en-US" b="1" dirty="0" smtClean="0"/>
              <a:t>Health </a:t>
            </a:r>
            <a:r>
              <a:rPr lang="en-US" b="1" dirty="0"/>
              <a:t>S</a:t>
            </a:r>
            <a:r>
              <a:rPr lang="en-US" b="1" dirty="0" smtClean="0"/>
              <a:t>ystems </a:t>
            </a:r>
            <a:r>
              <a:rPr lang="en-US" b="1" dirty="0"/>
              <a:t>B</a:t>
            </a:r>
            <a:r>
              <a:rPr lang="en-US" b="1" dirty="0" smtClean="0"/>
              <a:t>uilding </a:t>
            </a:r>
            <a:br>
              <a:rPr lang="en-US" b="1" dirty="0" smtClean="0"/>
            </a:br>
            <a:r>
              <a:rPr lang="en-US" b="1" dirty="0" smtClean="0"/>
              <a:t>in </a:t>
            </a:r>
            <a:r>
              <a:rPr lang="en-US" b="1" dirty="0"/>
              <a:t>DR </a:t>
            </a:r>
            <a:r>
              <a:rPr lang="en-US" b="1" dirty="0" smtClean="0"/>
              <a:t>Congo</a:t>
            </a:r>
            <a:endParaRPr lang="fr-FR" b="1" dirty="0"/>
          </a:p>
        </p:txBody>
      </p:sp>
      <p:sp>
        <p:nvSpPr>
          <p:cNvPr id="3" name="Subtitle 2"/>
          <p:cNvSpPr>
            <a:spLocks noGrp="1"/>
          </p:cNvSpPr>
          <p:nvPr>
            <p:ph type="subTitle" idx="1"/>
          </p:nvPr>
        </p:nvSpPr>
        <p:spPr>
          <a:xfrm>
            <a:off x="4564623" y="4253892"/>
            <a:ext cx="4038599" cy="1126283"/>
          </a:xfrm>
        </p:spPr>
        <p:txBody>
          <a:bodyPr>
            <a:noAutofit/>
          </a:bodyPr>
          <a:lstStyle/>
          <a:p>
            <a:pPr algn="ctr"/>
            <a:r>
              <a:rPr lang="en-US" sz="2400" b="1" dirty="0">
                <a:solidFill>
                  <a:schemeClr val="tx1"/>
                </a:solidFill>
              </a:rPr>
              <a:t>By Miatudila </a:t>
            </a:r>
            <a:r>
              <a:rPr lang="en-US" sz="2400" b="1" dirty="0" err="1">
                <a:solidFill>
                  <a:schemeClr val="tx1"/>
                </a:solidFill>
              </a:rPr>
              <a:t>Malonga</a:t>
            </a:r>
            <a:endParaRPr lang="en-US" sz="2400" b="1" dirty="0">
              <a:solidFill>
                <a:schemeClr val="tx1"/>
              </a:solidFill>
            </a:endParaRPr>
          </a:p>
          <a:p>
            <a:pPr algn="ctr"/>
            <a:r>
              <a:rPr lang="en-US" sz="1600" dirty="0">
                <a:solidFill>
                  <a:schemeClr val="tx1"/>
                </a:solidFill>
              </a:rPr>
              <a:t>President SANRU NGO</a:t>
            </a:r>
          </a:p>
          <a:p>
            <a:pPr algn="ctr"/>
            <a:r>
              <a:rPr lang="en-US" sz="1600" dirty="0">
                <a:solidFill>
                  <a:schemeClr val="tx1"/>
                </a:solidFill>
              </a:rPr>
              <a:t>MOH Representative to SANRU </a:t>
            </a:r>
            <a:r>
              <a:rPr lang="en-US" sz="1600" dirty="0" smtClean="0">
                <a:solidFill>
                  <a:schemeClr val="tx1"/>
                </a:solidFill>
              </a:rPr>
              <a:t>I</a:t>
            </a:r>
            <a:endParaRPr lang="fr-FR" sz="2000" dirty="0"/>
          </a:p>
        </p:txBody>
      </p:sp>
    </p:spTree>
    <p:extLst>
      <p:ext uri="{BB962C8B-B14F-4D97-AF65-F5344CB8AC3E}">
        <p14:creationId xmlns:p14="http://schemas.microsoft.com/office/powerpoint/2010/main" val="970098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0800000" flipV="1">
            <a:off x="1631504" y="116633"/>
            <a:ext cx="8928992" cy="1196753"/>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smtClean="0"/>
              <a:t>Global Fund MALARIA &amp; HIV/AIDS</a:t>
            </a:r>
            <a:br>
              <a:rPr lang="en-US" dirty="0" smtClean="0"/>
            </a:br>
            <a:r>
              <a:rPr lang="en-US" sz="3600" spc="-50" dirty="0"/>
              <a:t>teams up with 20 sub-recipient partners to implement</a:t>
            </a:r>
            <a:endParaRPr lang="fr-BE" spc="-50" dirty="0"/>
          </a:p>
        </p:txBody>
      </p:sp>
      <p:sp>
        <p:nvSpPr>
          <p:cNvPr id="3" name="Espace réservé du contenu 2"/>
          <p:cNvSpPr>
            <a:spLocks noGrp="1"/>
          </p:cNvSpPr>
          <p:nvPr>
            <p:ph idx="1"/>
          </p:nvPr>
        </p:nvSpPr>
        <p:spPr>
          <a:xfrm>
            <a:off x="1981200" y="1921101"/>
            <a:ext cx="8229600" cy="4525963"/>
          </a:xfrm>
        </p:spPr>
        <p:txBody>
          <a:bodyPr/>
          <a:lstStyle/>
          <a:p>
            <a:pPr>
              <a:lnSpc>
                <a:spcPct val="115000"/>
              </a:lnSpc>
              <a:spcAft>
                <a:spcPts val="1000"/>
              </a:spcAft>
            </a:pPr>
            <a:endParaRPr lang="en-US" dirty="0">
              <a:ea typeface="Calibri"/>
              <a:cs typeface="Times New Roman"/>
            </a:endParaRPr>
          </a:p>
          <a:p>
            <a:endParaRPr lang="fr-BE"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42211" y="1602514"/>
            <a:ext cx="4824029" cy="475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1589659"/>
            <a:ext cx="5039360" cy="4765119"/>
          </a:xfrm>
          <a:prstGeom prst="rect">
            <a:avLst/>
          </a:prstGeom>
          <a:noFill/>
          <a:ln>
            <a:noFill/>
          </a:ln>
        </p:spPr>
      </p:pic>
    </p:spTree>
    <p:extLst>
      <p:ext uri="{BB962C8B-B14F-4D97-AF65-F5344CB8AC3E}">
        <p14:creationId xmlns:p14="http://schemas.microsoft.com/office/powerpoint/2010/main" val="1708476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77855" y="116632"/>
            <a:ext cx="6940622" cy="1152128"/>
          </a:xfrm>
          <a:ln/>
        </p:spPr>
        <p:style>
          <a:lnRef idx="3">
            <a:schemeClr val="lt1"/>
          </a:lnRef>
          <a:fillRef idx="1">
            <a:schemeClr val="accent1"/>
          </a:fillRef>
          <a:effectRef idx="1">
            <a:schemeClr val="accent1"/>
          </a:effectRef>
          <a:fontRef idx="minor">
            <a:schemeClr val="lt1"/>
          </a:fontRef>
        </p:style>
        <p:txBody>
          <a:bodyPr>
            <a:normAutofit fontScale="90000"/>
          </a:bodyPr>
          <a:lstStyle/>
          <a:p>
            <a:r>
              <a:rPr lang="en-US" dirty="0" smtClean="0"/>
              <a:t>More Partners &amp; Projects</a:t>
            </a:r>
            <a:br>
              <a:rPr lang="en-US" dirty="0" smtClean="0"/>
            </a:br>
            <a:r>
              <a:rPr lang="en-US" sz="3600" dirty="0"/>
              <a:t>GAVI, ACQUAL, ASSP, CDC/HIV</a:t>
            </a:r>
            <a:endParaRPr lang="fr-BE" dirty="0"/>
          </a:p>
        </p:txBody>
      </p:sp>
      <p:pic>
        <p:nvPicPr>
          <p:cNvPr id="6" name="Picture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334660" y="1318704"/>
            <a:ext cx="5827012" cy="5494672"/>
          </a:xfrm>
          <a:prstGeom prst="rect">
            <a:avLst/>
          </a:prstGeom>
          <a:noFill/>
          <a:ln>
            <a:noFill/>
          </a:ln>
        </p:spPr>
      </p:pic>
    </p:spTree>
    <p:extLst>
      <p:ext uri="{BB962C8B-B14F-4D97-AF65-F5344CB8AC3E}">
        <p14:creationId xmlns:p14="http://schemas.microsoft.com/office/powerpoint/2010/main" val="658156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9496" y="260648"/>
            <a:ext cx="9108504" cy="576064"/>
          </a:xfrm>
          <a:ln/>
        </p:spPr>
        <p:style>
          <a:lnRef idx="2">
            <a:schemeClr val="accent4">
              <a:shade val="50000"/>
            </a:schemeClr>
          </a:lnRef>
          <a:fillRef idx="1">
            <a:schemeClr val="accent4"/>
          </a:fillRef>
          <a:effectRef idx="0">
            <a:schemeClr val="accent4"/>
          </a:effectRef>
          <a:fontRef idx="minor">
            <a:schemeClr val="lt1"/>
          </a:fontRef>
        </p:style>
        <p:txBody>
          <a:bodyPr>
            <a:noAutofit/>
          </a:bodyPr>
          <a:lstStyle/>
          <a:p>
            <a:r>
              <a:rPr lang="en-US" sz="3000" spc="-30" dirty="0"/>
              <a:t>WORKING WITH REGIONAL DISTRIBUTION CENTERS (CDRs)</a:t>
            </a:r>
            <a:endParaRPr lang="fr-BE" sz="3000" spc="-30" dirty="0"/>
          </a:p>
        </p:txBody>
      </p:sp>
      <p:pic>
        <p:nvPicPr>
          <p:cNvPr id="4" name="Pictur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27648" y="980729"/>
            <a:ext cx="6192688" cy="5851195"/>
          </a:xfrm>
          <a:prstGeom prst="rect">
            <a:avLst/>
          </a:prstGeom>
          <a:noFill/>
          <a:ln>
            <a:noFill/>
          </a:ln>
        </p:spPr>
      </p:pic>
    </p:spTree>
    <p:extLst>
      <p:ext uri="{BB962C8B-B14F-4D97-AF65-F5344CB8AC3E}">
        <p14:creationId xmlns:p14="http://schemas.microsoft.com/office/powerpoint/2010/main" val="693652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57771" y="116632"/>
            <a:ext cx="8697144" cy="850106"/>
          </a:xfrm>
          <a:ln/>
        </p:spPr>
        <p:style>
          <a:lnRef idx="1">
            <a:schemeClr val="accent3"/>
          </a:lnRef>
          <a:fillRef idx="3">
            <a:schemeClr val="accent3"/>
          </a:fillRef>
          <a:effectRef idx="2">
            <a:schemeClr val="accent3"/>
          </a:effectRef>
          <a:fontRef idx="minor">
            <a:schemeClr val="lt1"/>
          </a:fontRef>
        </p:style>
        <p:txBody>
          <a:bodyPr>
            <a:normAutofit/>
          </a:bodyPr>
          <a:lstStyle/>
          <a:p>
            <a:r>
              <a:rPr lang="en-US" sz="3600" dirty="0"/>
              <a:t>ALL SANRU PROJECTS ASSISTING 80% OF HZS</a:t>
            </a:r>
            <a:endParaRPr lang="fr-BE" sz="3600" dirty="0"/>
          </a:p>
        </p:txBody>
      </p:sp>
      <p:pic>
        <p:nvPicPr>
          <p:cNvPr id="4" name="Picture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135560" y="1124744"/>
            <a:ext cx="7992888" cy="5656614"/>
          </a:xfrm>
          <a:prstGeom prst="rect">
            <a:avLst/>
          </a:prstGeom>
          <a:noFill/>
          <a:ln>
            <a:noFill/>
          </a:ln>
        </p:spPr>
      </p:pic>
    </p:spTree>
    <p:extLst>
      <p:ext uri="{BB962C8B-B14F-4D97-AF65-F5344CB8AC3E}">
        <p14:creationId xmlns:p14="http://schemas.microsoft.com/office/powerpoint/2010/main" val="2470523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968824" y="188640"/>
            <a:ext cx="6264696" cy="1296144"/>
          </a:xfrm>
          <a:ln/>
        </p:spPr>
        <p:style>
          <a:lnRef idx="3">
            <a:schemeClr val="lt1"/>
          </a:lnRef>
          <a:fillRef idx="1">
            <a:schemeClr val="accent6"/>
          </a:fillRef>
          <a:effectRef idx="1">
            <a:schemeClr val="accent6"/>
          </a:effectRef>
          <a:fontRef idx="minor">
            <a:schemeClr val="lt1"/>
          </a:fontRef>
        </p:style>
        <p:txBody>
          <a:bodyPr>
            <a:normAutofit fontScale="90000"/>
          </a:bodyPr>
          <a:lstStyle/>
          <a:p>
            <a:r>
              <a:rPr lang="en-US" sz="4800" b="1" dirty="0">
                <a:solidFill>
                  <a:schemeClr val="tx1"/>
                </a:solidFill>
              </a:rPr>
              <a:t>IN CONLUSION </a:t>
            </a:r>
            <a:br>
              <a:rPr lang="en-US" sz="4800" b="1" dirty="0">
                <a:solidFill>
                  <a:schemeClr val="tx1"/>
                </a:solidFill>
              </a:rPr>
            </a:br>
            <a:r>
              <a:rPr lang="en-US" sz="4800" b="1" dirty="0">
                <a:solidFill>
                  <a:schemeClr val="tx1"/>
                </a:solidFill>
              </a:rPr>
              <a:t>SANRU’S TEAMING UP…</a:t>
            </a:r>
            <a:endParaRPr lang="fr-BE" sz="4800" b="1" dirty="0">
              <a:solidFill>
                <a:schemeClr val="tx1"/>
              </a:solidFill>
            </a:endParaRPr>
          </a:p>
        </p:txBody>
      </p:sp>
      <p:sp>
        <p:nvSpPr>
          <p:cNvPr id="3" name="Espace réservé du contenu 2"/>
          <p:cNvSpPr>
            <a:spLocks noGrp="1"/>
          </p:cNvSpPr>
          <p:nvPr>
            <p:ph idx="1"/>
          </p:nvPr>
        </p:nvSpPr>
        <p:spPr>
          <a:xfrm>
            <a:off x="1991544" y="1916832"/>
            <a:ext cx="8219256" cy="4104456"/>
          </a:xfrm>
          <a:ln w="57150">
            <a:solidFill>
              <a:srgbClr val="C00000">
                <a:alpha val="96000"/>
              </a:srgbClr>
            </a:solidFill>
          </a:ln>
          <a:effectLst>
            <a:outerShdw blurRad="50800" dist="50800" dir="5400000" algn="ctr" rotWithShape="0">
              <a:schemeClr val="bg1"/>
            </a:outerShdw>
          </a:effectLst>
        </p:spPr>
        <p:txBody>
          <a:bodyPr vert="horz" lIns="91440" tIns="45720" rIns="91440" bIns="45720" rtlCol="0">
            <a:noAutofit/>
          </a:bodyPr>
          <a:lstStyle/>
          <a:p>
            <a:pPr>
              <a:spcBef>
                <a:spcPts val="600"/>
              </a:spcBef>
              <a:spcAft>
                <a:spcPts val="600"/>
              </a:spcAft>
            </a:pPr>
            <a:r>
              <a:rPr lang="en-US" b="1" dirty="0" smtClean="0"/>
              <a:t>Increases convergence of health resources</a:t>
            </a:r>
            <a:endParaRPr lang="en-US" b="1" dirty="0"/>
          </a:p>
          <a:p>
            <a:pPr>
              <a:spcBef>
                <a:spcPts val="600"/>
              </a:spcBef>
              <a:spcAft>
                <a:spcPts val="600"/>
              </a:spcAft>
            </a:pPr>
            <a:r>
              <a:rPr lang="en-US" b="1" dirty="0" smtClean="0"/>
              <a:t>Increases SANRU’s organizational stability</a:t>
            </a:r>
            <a:endParaRPr lang="en-US" b="1" dirty="0"/>
          </a:p>
          <a:p>
            <a:pPr>
              <a:spcBef>
                <a:spcPts val="600"/>
              </a:spcBef>
              <a:spcAft>
                <a:spcPts val="600"/>
              </a:spcAft>
            </a:pPr>
            <a:r>
              <a:rPr lang="en-US" b="1" dirty="0" smtClean="0"/>
              <a:t>Gets more assistance to a wider population</a:t>
            </a:r>
          </a:p>
          <a:p>
            <a:pPr>
              <a:spcBef>
                <a:spcPts val="600"/>
              </a:spcBef>
              <a:spcAft>
                <a:spcPts val="600"/>
              </a:spcAft>
            </a:pPr>
            <a:r>
              <a:rPr lang="en-US" b="1" dirty="0" smtClean="0"/>
              <a:t>Decreases project management costs</a:t>
            </a:r>
          </a:p>
          <a:p>
            <a:pPr>
              <a:spcBef>
                <a:spcPts val="600"/>
              </a:spcBef>
              <a:spcAft>
                <a:spcPts val="600"/>
              </a:spcAft>
            </a:pPr>
            <a:r>
              <a:rPr lang="en-US" b="1" dirty="0" smtClean="0"/>
              <a:t>Improves coordination at the local level</a:t>
            </a:r>
            <a:endParaRPr lang="en-US" b="1" dirty="0"/>
          </a:p>
        </p:txBody>
      </p:sp>
    </p:spTree>
    <p:extLst>
      <p:ext uri="{BB962C8B-B14F-4D97-AF65-F5344CB8AC3E}">
        <p14:creationId xmlns:p14="http://schemas.microsoft.com/office/powerpoint/2010/main" val="3313250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279576" y="620689"/>
            <a:ext cx="7643192" cy="5361459"/>
          </a:xfrm>
          <a:ln/>
          <a:effectLst>
            <a:glow rad="228600">
              <a:schemeClr val="accent5">
                <a:satMod val="175000"/>
                <a:alpha val="40000"/>
              </a:schemeClr>
            </a:glow>
            <a:outerShdw blurRad="40000" dist="23000" dir="5400000" rotWithShape="0">
              <a:schemeClr val="tx1">
                <a:alpha val="35000"/>
              </a:schemeClr>
            </a:outerShdw>
          </a:effectLst>
        </p:spPr>
        <p:style>
          <a:lnRef idx="0">
            <a:schemeClr val="accent3"/>
          </a:lnRef>
          <a:fillRef idx="3">
            <a:schemeClr val="accent3"/>
          </a:fillRef>
          <a:effectRef idx="3">
            <a:schemeClr val="accent3"/>
          </a:effectRef>
          <a:fontRef idx="minor">
            <a:schemeClr val="lt1"/>
          </a:fontRef>
        </p:style>
        <p:txBody>
          <a:bodyPr>
            <a:normAutofit/>
          </a:bodyPr>
          <a:lstStyle/>
          <a:p>
            <a:endParaRPr lang="en-US" dirty="0" smtClean="0"/>
          </a:p>
          <a:p>
            <a:pPr marL="0" indent="0" algn="ctr">
              <a:buNone/>
            </a:pPr>
            <a:r>
              <a:rPr lang="en-US" sz="4000" dirty="0">
                <a:solidFill>
                  <a:srgbClr val="0070C0"/>
                </a:solidFill>
              </a:rPr>
              <a:t>  </a:t>
            </a:r>
            <a:r>
              <a:rPr lang="en-US" sz="3600" dirty="0">
                <a:solidFill>
                  <a:srgbClr val="0070C0"/>
                </a:solidFill>
                <a:effectLst>
                  <a:outerShdw blurRad="50800" dist="50800" dir="5400000" algn="ctr" rotWithShape="0">
                    <a:schemeClr val="tx1"/>
                  </a:outerShdw>
                </a:effectLst>
              </a:rPr>
              <a:t>TO BE SUCCESSFUL </a:t>
            </a:r>
          </a:p>
          <a:p>
            <a:pPr marL="0" indent="0" algn="ctr">
              <a:buNone/>
            </a:pPr>
            <a:r>
              <a:rPr lang="en-US" sz="3600" dirty="0">
                <a:solidFill>
                  <a:srgbClr val="0070C0"/>
                </a:solidFill>
                <a:effectLst>
                  <a:outerShdw blurRad="50800" dist="50800" dir="5400000" algn="ctr" rotWithShape="0">
                    <a:schemeClr val="tx1"/>
                  </a:outerShdw>
                </a:effectLst>
              </a:rPr>
              <a:t>IN </a:t>
            </a:r>
            <a:r>
              <a:rPr lang="en-US" sz="3600" dirty="0">
                <a:solidFill>
                  <a:srgbClr val="0070C0"/>
                </a:solidFill>
                <a:effectLst>
                  <a:outerShdw blurRad="50800" dist="50800" dir="5400000" algn="ctr" rotWithShape="0">
                    <a:schemeClr val="tx1"/>
                  </a:outerShdw>
                </a:effectLst>
              </a:rPr>
              <a:t>COMBATTING </a:t>
            </a:r>
            <a:endParaRPr lang="en-US" sz="3600" dirty="0">
              <a:solidFill>
                <a:srgbClr val="0070C0"/>
              </a:solidFill>
              <a:effectLst>
                <a:outerShdw blurRad="50800" dist="50800" dir="5400000" algn="ctr" rotWithShape="0">
                  <a:schemeClr val="tx1"/>
                </a:outerShdw>
              </a:effectLst>
            </a:endParaRPr>
          </a:p>
          <a:p>
            <a:pPr marL="0" indent="0" algn="ctr">
              <a:buNone/>
            </a:pPr>
            <a:r>
              <a:rPr lang="en-US" sz="3600" dirty="0">
                <a:solidFill>
                  <a:srgbClr val="0070C0"/>
                </a:solidFill>
                <a:effectLst>
                  <a:outerShdw blurRad="50800" dist="50800" dir="5400000" algn="ctr" rotWithShape="0">
                    <a:schemeClr val="tx1"/>
                  </a:outerShdw>
                </a:effectLst>
              </a:rPr>
              <a:t>POVERTY IN HEALTH, </a:t>
            </a:r>
          </a:p>
          <a:p>
            <a:pPr marL="0" indent="0" algn="ctr">
              <a:buNone/>
            </a:pPr>
            <a:r>
              <a:rPr lang="en-US" sz="3600" dirty="0">
                <a:solidFill>
                  <a:srgbClr val="0070C0"/>
                </a:solidFill>
                <a:effectLst>
                  <a:outerShdw blurRad="50800" dist="50800" dir="5400000" algn="ctr" rotWithShape="0">
                    <a:schemeClr val="tx1"/>
                  </a:outerShdw>
                </a:effectLst>
              </a:rPr>
              <a:t>TEAMING UP IS  </a:t>
            </a:r>
          </a:p>
          <a:p>
            <a:pPr marL="0" indent="0" algn="ctr">
              <a:buNone/>
            </a:pPr>
            <a:r>
              <a:rPr lang="en-US" sz="3600" dirty="0">
                <a:solidFill>
                  <a:srgbClr val="0070C0"/>
                </a:solidFill>
                <a:effectLst>
                  <a:outerShdw blurRad="50800" dist="50800" dir="5400000" algn="ctr" rotWithShape="0">
                    <a:schemeClr val="tx1"/>
                  </a:outerShdw>
                </a:effectLst>
              </a:rPr>
              <a:t>ONE OF THE SOLUTIONS</a:t>
            </a:r>
          </a:p>
          <a:p>
            <a:endParaRPr lang="en-US" sz="3600" dirty="0">
              <a:solidFill>
                <a:srgbClr val="0070C0"/>
              </a:solidFill>
              <a:effectLst>
                <a:outerShdw blurRad="50800" dist="50800" dir="5400000" algn="ctr" rotWithShape="0">
                  <a:schemeClr val="tx1"/>
                </a:outerShdw>
              </a:effectLst>
            </a:endParaRPr>
          </a:p>
          <a:p>
            <a:pPr marL="0" indent="0">
              <a:buNone/>
            </a:pPr>
            <a:r>
              <a:rPr lang="en-US" sz="3600" dirty="0">
                <a:solidFill>
                  <a:srgbClr val="0070C0"/>
                </a:solidFill>
                <a:effectLst>
                  <a:outerShdw blurRad="50800" dist="50800" dir="5400000" algn="ctr" rotWithShape="0">
                    <a:schemeClr val="tx1"/>
                  </a:outerShdw>
                </a:effectLst>
              </a:rPr>
              <a:t>                           THANK </a:t>
            </a:r>
            <a:r>
              <a:rPr lang="en-US" sz="3600" dirty="0">
                <a:solidFill>
                  <a:srgbClr val="0070C0"/>
                </a:solidFill>
                <a:effectLst>
                  <a:outerShdw blurRad="50800" dist="50800" dir="5400000" algn="ctr" rotWithShape="0">
                    <a:schemeClr val="tx1"/>
                  </a:outerShdw>
                </a:effectLst>
              </a:rPr>
              <a:t>YOU </a:t>
            </a:r>
          </a:p>
          <a:p>
            <a:endParaRPr lang="fr-BE" dirty="0"/>
          </a:p>
        </p:txBody>
      </p:sp>
    </p:spTree>
    <p:extLst>
      <p:ext uri="{BB962C8B-B14F-4D97-AF65-F5344CB8AC3E}">
        <p14:creationId xmlns:p14="http://schemas.microsoft.com/office/powerpoint/2010/main" val="2827141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07568" y="836713"/>
            <a:ext cx="8067672" cy="3057291"/>
          </a:xfrm>
        </p:spPr>
        <p:txBody>
          <a:bodyPr>
            <a:normAutofit/>
          </a:bodyPr>
          <a:lstStyle/>
          <a:p>
            <a:pPr>
              <a:lnSpc>
                <a:spcPts val="5500"/>
              </a:lnSpc>
            </a:pPr>
            <a:r>
              <a:rPr lang="en-US" sz="4800" dirty="0">
                <a:solidFill>
                  <a:schemeClr val="tx2"/>
                </a:solidFill>
              </a:rPr>
              <a:t>Leveraging Resources: Maximizing </a:t>
            </a:r>
            <a:r>
              <a:rPr lang="en-US" sz="4800" dirty="0">
                <a:solidFill>
                  <a:schemeClr val="tx2"/>
                </a:solidFill>
              </a:rPr>
              <a:t>R</a:t>
            </a:r>
            <a:r>
              <a:rPr lang="en-US" sz="4800" dirty="0">
                <a:solidFill>
                  <a:schemeClr val="tx2"/>
                </a:solidFill>
              </a:rPr>
              <a:t>esources for Health Systems Strengthening  and Poverty </a:t>
            </a:r>
            <a:r>
              <a:rPr lang="en-US" sz="4800" dirty="0">
                <a:solidFill>
                  <a:schemeClr val="tx2"/>
                </a:solidFill>
              </a:rPr>
              <a:t>A</a:t>
            </a:r>
            <a:r>
              <a:rPr lang="en-US" sz="4800" dirty="0">
                <a:solidFill>
                  <a:schemeClr val="tx2"/>
                </a:solidFill>
              </a:rPr>
              <a:t>lleviation</a:t>
            </a:r>
            <a:endParaRPr lang="en-US" sz="4800" dirty="0">
              <a:solidFill>
                <a:schemeClr val="tx2"/>
              </a:solidFill>
            </a:endParaRPr>
          </a:p>
        </p:txBody>
      </p:sp>
      <p:sp>
        <p:nvSpPr>
          <p:cNvPr id="3" name="Sous-titre 2"/>
          <p:cNvSpPr>
            <a:spLocks noGrp="1"/>
          </p:cNvSpPr>
          <p:nvPr>
            <p:ph type="subTitle" idx="1"/>
          </p:nvPr>
        </p:nvSpPr>
        <p:spPr>
          <a:xfrm>
            <a:off x="3431704" y="4509120"/>
            <a:ext cx="6400800" cy="1728192"/>
          </a:xfrm>
        </p:spPr>
        <p:txBody>
          <a:bodyPr>
            <a:normAutofit/>
          </a:bodyPr>
          <a:lstStyle/>
          <a:p>
            <a:r>
              <a:rPr lang="fr-FR" sz="2800" dirty="0">
                <a:solidFill>
                  <a:schemeClr val="tx2"/>
                </a:solidFill>
              </a:rPr>
              <a:t>Dr Félix Minuku</a:t>
            </a:r>
          </a:p>
          <a:p>
            <a:r>
              <a:rPr lang="fr-FR" sz="2800" dirty="0">
                <a:solidFill>
                  <a:schemeClr val="tx2"/>
                </a:solidFill>
              </a:rPr>
              <a:t> SANRU Deputy Director</a:t>
            </a:r>
          </a:p>
        </p:txBody>
      </p:sp>
      <p:pic>
        <p:nvPicPr>
          <p:cNvPr id="6" name="Picture 5"/>
          <p:cNvPicPr>
            <a:picLocks noChangeAspect="1"/>
          </p:cNvPicPr>
          <p:nvPr/>
        </p:nvPicPr>
        <p:blipFill>
          <a:blip r:embed="rId2">
            <a:clrChange>
              <a:clrFrom>
                <a:srgbClr val="E9FFBE"/>
              </a:clrFrom>
              <a:clrTo>
                <a:srgbClr val="E9FFBE">
                  <a:alpha val="0"/>
                </a:srgbClr>
              </a:clrTo>
            </a:clrChange>
          </a:blip>
          <a:stretch>
            <a:fillRect/>
          </a:stretch>
        </p:blipFill>
        <p:spPr>
          <a:xfrm>
            <a:off x="1299776" y="3340415"/>
            <a:ext cx="2400080" cy="2896897"/>
          </a:xfrm>
          <a:prstGeom prst="rect">
            <a:avLst/>
          </a:prstGeom>
        </p:spPr>
      </p:pic>
    </p:spTree>
    <p:extLst>
      <p:ext uri="{BB962C8B-B14F-4D97-AF65-F5344CB8AC3E}">
        <p14:creationId xmlns:p14="http://schemas.microsoft.com/office/powerpoint/2010/main" val="4066072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idx="1"/>
          </p:nvPr>
        </p:nvSpPr>
        <p:spPr/>
        <p:txBody>
          <a:bodyPr>
            <a:normAutofit/>
          </a:bodyPr>
          <a:lstStyle/>
          <a:p>
            <a:pPr>
              <a:spcBef>
                <a:spcPts val="1200"/>
              </a:spcBef>
              <a:spcAft>
                <a:spcPts val="1200"/>
              </a:spcAft>
            </a:pPr>
            <a:r>
              <a:rPr lang="en-US" dirty="0" smtClean="0"/>
              <a:t>A well-performing Health System  is  a key condition  to reaching the Millennium Development Goals and reducing suffering among vulnerable populations.</a:t>
            </a:r>
          </a:p>
          <a:p>
            <a:pPr>
              <a:spcBef>
                <a:spcPts val="1200"/>
              </a:spcBef>
              <a:spcAft>
                <a:spcPts val="1200"/>
              </a:spcAft>
            </a:pPr>
            <a:r>
              <a:rPr lang="en-US" dirty="0" smtClean="0"/>
              <a:t> With  that  vision,  the government of DR Congo  and its partners adopted in 2006  the strategy for strengthening the National Health System</a:t>
            </a:r>
          </a:p>
          <a:p>
            <a:pPr>
              <a:spcBef>
                <a:spcPts val="1200"/>
              </a:spcBef>
              <a:spcAft>
                <a:spcPts val="1200"/>
              </a:spcAft>
            </a:pPr>
            <a:r>
              <a:rPr lang="en-US" dirty="0" smtClean="0"/>
              <a:t> National  Accounts  Survey for Health  (2008 &amp; 2009) found </a:t>
            </a:r>
            <a:r>
              <a:rPr lang="en-US" sz="2800" dirty="0"/>
              <a:t>that </a:t>
            </a:r>
            <a:r>
              <a:rPr lang="en-US" sz="2800" b="1" dirty="0">
                <a:solidFill>
                  <a:srgbClr val="FF0000"/>
                </a:solidFill>
              </a:rPr>
              <a:t>the burden of health expenses is mostly under the community (42%)</a:t>
            </a:r>
          </a:p>
        </p:txBody>
      </p:sp>
    </p:spTree>
    <p:extLst>
      <p:ext uri="{BB962C8B-B14F-4D97-AF65-F5344CB8AC3E}">
        <p14:creationId xmlns:p14="http://schemas.microsoft.com/office/powerpoint/2010/main" val="2037880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2078451" y="908720"/>
            <a:ext cx="8229600" cy="14401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1200"/>
              </a:spcBef>
              <a:spcAft>
                <a:spcPts val="1200"/>
              </a:spcAft>
              <a:buClr>
                <a:srgbClr val="0BD0D9"/>
              </a:buClr>
            </a:pPr>
            <a:r>
              <a:rPr lang="en-US" dirty="0">
                <a:solidFill>
                  <a:prstClr val="black"/>
                </a:solidFill>
              </a:rPr>
              <a:t>National  Accounts  Survey for Health  (2008 &amp; 2009) found </a:t>
            </a:r>
            <a:r>
              <a:rPr lang="en-US" sz="2800" dirty="0">
                <a:solidFill>
                  <a:prstClr val="black"/>
                </a:solidFill>
              </a:rPr>
              <a:t>that </a:t>
            </a:r>
            <a:r>
              <a:rPr lang="en-US" sz="2800" b="1" dirty="0">
                <a:solidFill>
                  <a:srgbClr val="FF0000"/>
                </a:solidFill>
              </a:rPr>
              <a:t>the burden of health expenses is mostly under the community (42%)</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2135560" y="2564904"/>
            <a:ext cx="7559232" cy="3441748"/>
          </a:xfrm>
          <a:prstGeom prst="rect">
            <a:avLst/>
          </a:prstGeom>
        </p:spPr>
      </p:pic>
    </p:spTree>
    <p:extLst>
      <p:ext uri="{BB962C8B-B14F-4D97-AF65-F5344CB8AC3E}">
        <p14:creationId xmlns:p14="http://schemas.microsoft.com/office/powerpoint/2010/main" val="35095089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9440" y="383675"/>
            <a:ext cx="4939219" cy="662805"/>
          </a:xfrm>
        </p:spPr>
        <p:txBody>
          <a:bodyPr>
            <a:normAutofit fontScale="90000"/>
          </a:bodyPr>
          <a:lstStyle/>
          <a:p>
            <a:pPr algn="ctr"/>
            <a:r>
              <a:rPr lang="fr-FR" b="1" dirty="0" smtClean="0">
                <a:solidFill>
                  <a:schemeClr val="tx2"/>
                </a:solidFill>
              </a:rPr>
              <a:t/>
            </a:r>
            <a:br>
              <a:rPr lang="fr-FR" b="1" dirty="0" smtClean="0">
                <a:solidFill>
                  <a:schemeClr val="tx2"/>
                </a:solidFill>
              </a:rPr>
            </a:br>
            <a:r>
              <a:rPr lang="fr-FR" b="1" dirty="0" smtClean="0">
                <a:solidFill>
                  <a:schemeClr val="tx2"/>
                </a:solidFill>
              </a:rPr>
              <a:t>DR Congo </a:t>
            </a:r>
            <a:r>
              <a:rPr lang="fr-FR" b="1" dirty="0" err="1" smtClean="0">
                <a:solidFill>
                  <a:schemeClr val="tx2"/>
                </a:solidFill>
              </a:rPr>
              <a:t>Context</a:t>
            </a:r>
            <a:endParaRPr lang="fr-FR" b="1" dirty="0">
              <a:solidFill>
                <a:schemeClr val="tx2"/>
              </a:solidFill>
            </a:endParaRPr>
          </a:p>
        </p:txBody>
      </p:sp>
      <p:sp>
        <p:nvSpPr>
          <p:cNvPr id="3" name="Espace réservé du contenu 2"/>
          <p:cNvSpPr>
            <a:spLocks noGrp="1"/>
          </p:cNvSpPr>
          <p:nvPr>
            <p:ph idx="1"/>
          </p:nvPr>
        </p:nvSpPr>
        <p:spPr>
          <a:xfrm>
            <a:off x="1027233" y="1257450"/>
            <a:ext cx="8210055" cy="4919165"/>
          </a:xfrm>
        </p:spPr>
        <p:txBody>
          <a:bodyPr>
            <a:noAutofit/>
          </a:bodyPr>
          <a:lstStyle/>
          <a:p>
            <a:pPr lvl="0"/>
            <a:r>
              <a:rPr lang="fr-FR" sz="2400" dirty="0"/>
              <a:t>70 millions </a:t>
            </a:r>
            <a:r>
              <a:rPr lang="fr-FR" sz="2400" dirty="0" err="1"/>
              <a:t>inhabitants</a:t>
            </a:r>
            <a:endParaRPr lang="en-US" sz="2400" dirty="0"/>
          </a:p>
          <a:p>
            <a:pPr lvl="0"/>
            <a:r>
              <a:rPr lang="en-US" sz="2400" dirty="0"/>
              <a:t>O</a:t>
            </a:r>
            <a:r>
              <a:rPr lang="en-US" sz="2400" dirty="0"/>
              <a:t>nly </a:t>
            </a:r>
            <a:r>
              <a:rPr lang="en-US" sz="2400" dirty="0"/>
              <a:t>2% of paved road.</a:t>
            </a:r>
          </a:p>
          <a:p>
            <a:pPr lvl="0"/>
            <a:r>
              <a:rPr lang="fr-FR" sz="2400" dirty="0"/>
              <a:t>Nat. </a:t>
            </a:r>
            <a:r>
              <a:rPr lang="fr-FR" sz="2400" dirty="0"/>
              <a:t>Budget &lt; </a:t>
            </a:r>
            <a:r>
              <a:rPr lang="fr-FR" sz="2400" dirty="0"/>
              <a:t>10 billion USD</a:t>
            </a:r>
            <a:endParaRPr lang="en-US" sz="2400" dirty="0"/>
          </a:p>
          <a:p>
            <a:pPr lvl="0"/>
            <a:r>
              <a:rPr lang="en-US" sz="2400" dirty="0"/>
              <a:t>High </a:t>
            </a:r>
            <a:r>
              <a:rPr lang="en-US" sz="2400" dirty="0"/>
              <a:t>mortality rates</a:t>
            </a:r>
          </a:p>
          <a:p>
            <a:pPr lvl="1"/>
            <a:r>
              <a:rPr lang="en-US" sz="2000" dirty="0" err="1"/>
              <a:t>infact</a:t>
            </a:r>
            <a:r>
              <a:rPr lang="en-US" sz="2000" dirty="0"/>
              <a:t> (</a:t>
            </a:r>
            <a:r>
              <a:rPr lang="en-US" sz="2000" dirty="0"/>
              <a:t>58 per </a:t>
            </a:r>
            <a:r>
              <a:rPr lang="en-US" sz="2000" dirty="0"/>
              <a:t>1,000)</a:t>
            </a:r>
          </a:p>
          <a:p>
            <a:pPr lvl="1"/>
            <a:r>
              <a:rPr lang="en-US" dirty="0"/>
              <a:t>Child (104/1,000)</a:t>
            </a:r>
          </a:p>
          <a:p>
            <a:pPr lvl="1"/>
            <a:r>
              <a:rPr lang="fr-FR" dirty="0" err="1"/>
              <a:t>Maternal</a:t>
            </a:r>
            <a:r>
              <a:rPr lang="fr-FR" dirty="0"/>
              <a:t> </a:t>
            </a:r>
            <a:r>
              <a:rPr lang="fr-FR" dirty="0"/>
              <a:t>(846/100,000) </a:t>
            </a:r>
            <a:endParaRPr lang="en-US" dirty="0"/>
          </a:p>
          <a:p>
            <a:pPr lvl="0"/>
            <a:r>
              <a:rPr lang="en-US" sz="2400" dirty="0"/>
              <a:t>Malaria (1/3 of consultations /Health Center) </a:t>
            </a:r>
          </a:p>
          <a:p>
            <a:r>
              <a:rPr lang="en-US" sz="2400" dirty="0"/>
              <a:t>Malnutrition: 43% among children ˂5 </a:t>
            </a:r>
            <a:r>
              <a:rPr lang="en-US" sz="2400" dirty="0" err="1"/>
              <a:t>yrs</a:t>
            </a:r>
            <a:endParaRPr lang="en-US" sz="2400" dirty="0"/>
          </a:p>
          <a:p>
            <a:pPr lvl="0"/>
            <a:r>
              <a:rPr lang="fr-FR" sz="2400" dirty="0"/>
              <a:t>HIV: 1.8 </a:t>
            </a:r>
            <a:r>
              <a:rPr lang="fr-FR" sz="2400" dirty="0"/>
              <a:t>% </a:t>
            </a:r>
            <a:r>
              <a:rPr lang="fr-FR" sz="2400" dirty="0" err="1"/>
              <a:t>among</a:t>
            </a:r>
            <a:r>
              <a:rPr lang="fr-FR" sz="2400" dirty="0"/>
              <a:t> </a:t>
            </a:r>
            <a:r>
              <a:rPr lang="fr-FR" sz="2400" dirty="0" err="1"/>
              <a:t>pregnant</a:t>
            </a:r>
            <a:r>
              <a:rPr lang="fr-FR" sz="2400" dirty="0"/>
              <a:t> </a:t>
            </a:r>
            <a:r>
              <a:rPr lang="fr-FR" sz="2400" dirty="0" err="1"/>
              <a:t>women</a:t>
            </a:r>
            <a:endParaRPr lang="en-US" sz="2400" dirty="0"/>
          </a:p>
          <a:p>
            <a:pPr lvl="0"/>
            <a:r>
              <a:rPr lang="fr-FR" sz="2400" dirty="0" err="1"/>
              <a:t>Human</a:t>
            </a:r>
            <a:r>
              <a:rPr lang="fr-FR" sz="2400" dirty="0"/>
              <a:t> </a:t>
            </a:r>
            <a:r>
              <a:rPr lang="fr-FR" sz="2400" dirty="0"/>
              <a:t>Development </a:t>
            </a:r>
            <a:r>
              <a:rPr lang="fr-FR" sz="2400" dirty="0"/>
              <a:t>Index: 187</a:t>
            </a:r>
            <a:r>
              <a:rPr lang="fr-FR" sz="2400" baseline="30000" dirty="0"/>
              <a:t>e</a:t>
            </a:r>
            <a:r>
              <a:rPr lang="fr-FR" sz="2400" dirty="0"/>
              <a:t> </a:t>
            </a:r>
            <a:r>
              <a:rPr lang="fr-FR" sz="2400" dirty="0"/>
              <a:t>(2011)</a:t>
            </a:r>
            <a:endParaRPr lang="en-US" sz="2400" dirty="0"/>
          </a:p>
          <a:p>
            <a:pPr lvl="0"/>
            <a:r>
              <a:rPr lang="en-US" sz="2400" dirty="0"/>
              <a:t>Last </a:t>
            </a:r>
            <a:r>
              <a:rPr lang="en-US" sz="2400" dirty="0"/>
              <a:t>position in Global Hunger Index ( 2011)</a:t>
            </a:r>
          </a:p>
          <a:p>
            <a:pPr lvl="0"/>
            <a:r>
              <a:rPr lang="en-US" sz="2400" dirty="0"/>
              <a:t>“Post-Conflict” since </a:t>
            </a:r>
            <a:r>
              <a:rPr lang="en-US" sz="2400" dirty="0"/>
              <a:t>the </a:t>
            </a:r>
            <a:r>
              <a:rPr lang="en-US" sz="2400" dirty="0"/>
              <a:t>Independence </a:t>
            </a:r>
            <a:r>
              <a:rPr lang="en-US" sz="2400" dirty="0"/>
              <a:t>in </a:t>
            </a:r>
            <a:r>
              <a:rPr lang="en-US" sz="2400" dirty="0"/>
              <a:t>1960:  ˃ </a:t>
            </a:r>
            <a:r>
              <a:rPr lang="en-US" sz="2400" dirty="0"/>
              <a:t>20 wars)</a:t>
            </a:r>
          </a:p>
          <a:p>
            <a:pPr marL="0" indent="0">
              <a:buNone/>
            </a:pPr>
            <a:endParaRPr lang="en-US" sz="2400" dirty="0"/>
          </a:p>
          <a:p>
            <a:pPr marL="0" indent="0">
              <a:buNone/>
            </a:pPr>
            <a:endParaRPr lang="fr-FR" sz="2400" b="1" dirty="0">
              <a:solidFill>
                <a:schemeClr val="tx2"/>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0"/>
            <a:ext cx="5772187" cy="42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358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298" y="180226"/>
            <a:ext cx="7048224" cy="796318"/>
          </a:xfrm>
        </p:spPr>
        <p:txBody>
          <a:bodyPr>
            <a:noAutofit/>
          </a:bodyPr>
          <a:lstStyle/>
          <a:p>
            <a:r>
              <a:rPr lang="fr-FR" sz="4000" b="1" dirty="0" err="1" smtClean="0"/>
              <a:t>Decentralized</a:t>
            </a:r>
            <a:r>
              <a:rPr lang="fr-FR" sz="4000" b="1" dirty="0" smtClean="0"/>
              <a:t> </a:t>
            </a:r>
            <a:r>
              <a:rPr lang="fr-FR" sz="4000" b="1" dirty="0" err="1" smtClean="0"/>
              <a:t>Health</a:t>
            </a:r>
            <a:r>
              <a:rPr lang="fr-FR" sz="4000" b="1" dirty="0" smtClean="0"/>
              <a:t> Zones</a:t>
            </a:r>
            <a:endParaRPr lang="fr-FR" sz="4000" dirty="0"/>
          </a:p>
        </p:txBody>
      </p:sp>
      <p:sp>
        <p:nvSpPr>
          <p:cNvPr id="3" name="Content Placeholder 2"/>
          <p:cNvSpPr>
            <a:spLocks noGrp="1"/>
          </p:cNvSpPr>
          <p:nvPr>
            <p:ph idx="1"/>
          </p:nvPr>
        </p:nvSpPr>
        <p:spPr>
          <a:xfrm>
            <a:off x="1722749" y="976544"/>
            <a:ext cx="10014011" cy="4259975"/>
          </a:xfrm>
        </p:spPr>
        <p:txBody>
          <a:bodyPr>
            <a:noAutofit/>
          </a:bodyPr>
          <a:lstStyle/>
          <a:p>
            <a:pPr marL="0" indent="0">
              <a:buNone/>
            </a:pPr>
            <a:r>
              <a:rPr lang="en-US" sz="2400" b="1" dirty="0" smtClean="0"/>
              <a:t>In 1975, </a:t>
            </a:r>
            <a:r>
              <a:rPr lang="en-US" sz="2400" b="1" dirty="0" smtClean="0">
                <a:solidFill>
                  <a:srgbClr val="FF0000"/>
                </a:solidFill>
              </a:rPr>
              <a:t>to ensure access to basic health for all </a:t>
            </a:r>
            <a:r>
              <a:rPr lang="en-US" sz="2400" b="1" dirty="0" smtClean="0"/>
              <a:t>became the objective of the Zaire Ministry of Health (MOH). </a:t>
            </a:r>
          </a:p>
          <a:p>
            <a:r>
              <a:rPr lang="en-US" sz="2400" dirty="0" smtClean="0"/>
              <a:t>The strategy to achieve the objective of Basic Health for All was through the establishment of decentralized health zones.</a:t>
            </a:r>
          </a:p>
          <a:p>
            <a:r>
              <a:rPr lang="en-US" sz="2400" dirty="0" smtClean="0"/>
              <a:t>A health zone was defined as an area comprising a general hospital and a constellation of primary health care centers.   </a:t>
            </a:r>
            <a:endParaRPr lang="en-US" sz="2400" dirty="0"/>
          </a:p>
        </p:txBody>
      </p:sp>
      <p:pic>
        <p:nvPicPr>
          <p:cNvPr id="4" name="Picture 3"/>
          <p:cNvPicPr>
            <a:picLocks noChangeAspect="1" noChangeArrowheads="1"/>
          </p:cNvPicPr>
          <p:nvPr/>
        </p:nvPicPr>
        <p:blipFill>
          <a:blip r:embed="rId2">
            <a:clrChange>
              <a:clrFrom>
                <a:srgbClr val="FBF3FA"/>
              </a:clrFrom>
              <a:clrTo>
                <a:srgbClr val="FBF3FA">
                  <a:alpha val="0"/>
                </a:srgbClr>
              </a:clrTo>
            </a:clrChange>
            <a:extLst>
              <a:ext uri="{28A0092B-C50C-407E-A947-70E740481C1C}">
                <a14:useLocalDpi xmlns:a14="http://schemas.microsoft.com/office/drawing/2010/main" val="0"/>
              </a:ext>
            </a:extLst>
          </a:blip>
          <a:srcRect/>
          <a:stretch>
            <a:fillRect/>
          </a:stretch>
        </p:blipFill>
        <p:spPr bwMode="auto">
          <a:xfrm>
            <a:off x="3080551" y="3710776"/>
            <a:ext cx="4343116" cy="306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clrChange>
              <a:clrFrom>
                <a:srgbClr val="00FFFF"/>
              </a:clrFrom>
              <a:clrTo>
                <a:srgbClr val="00FFFF">
                  <a:alpha val="0"/>
                </a:srgbClr>
              </a:clrTo>
            </a:clrChange>
          </a:blip>
          <a:stretch>
            <a:fillRect/>
          </a:stretch>
        </p:blipFill>
        <p:spPr>
          <a:xfrm>
            <a:off x="7859719" y="3699982"/>
            <a:ext cx="3101409" cy="2915325"/>
          </a:xfrm>
          <a:prstGeom prst="rect">
            <a:avLst/>
          </a:prstGeom>
        </p:spPr>
      </p:pic>
      <p:cxnSp>
        <p:nvCxnSpPr>
          <p:cNvPr id="8" name="Straight Arrow Connector 7"/>
          <p:cNvCxnSpPr/>
          <p:nvPr/>
        </p:nvCxnSpPr>
        <p:spPr>
          <a:xfrm flipH="1" flipV="1">
            <a:off x="7502778" y="4464464"/>
            <a:ext cx="713882" cy="1038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106282" y="5601810"/>
            <a:ext cx="1101698" cy="908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255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congo04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065587"/>
            <a:ext cx="4267200" cy="2792412"/>
          </a:xfrm>
          <a:prstGeom prst="rect">
            <a:avLst/>
          </a:prstGeom>
          <a:noFill/>
          <a:extLst>
            <a:ext uri="{909E8E84-426E-40DD-AFC4-6F175D3DCCD1}">
              <a14:hiddenFill xmlns:a14="http://schemas.microsoft.com/office/drawing/2010/main">
                <a:solidFill>
                  <a:srgbClr val="FFFFFF"/>
                </a:solidFill>
              </a14:hiddenFill>
            </a:ext>
          </a:extLst>
        </p:spPr>
      </p:pic>
      <p:pic>
        <p:nvPicPr>
          <p:cNvPr id="286723" name="Picture 3" descr="congo04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906714"/>
            <a:ext cx="6019800" cy="3951287"/>
          </a:xfrm>
          <a:prstGeom prst="rect">
            <a:avLst/>
          </a:prstGeom>
          <a:noFill/>
          <a:extLst>
            <a:ext uri="{909E8E84-426E-40DD-AFC4-6F175D3DCCD1}">
              <a14:hiddenFill xmlns:a14="http://schemas.microsoft.com/office/drawing/2010/main">
                <a:solidFill>
                  <a:srgbClr val="FFFFFF"/>
                </a:solidFill>
              </a14:hiddenFill>
            </a:ext>
          </a:extLst>
        </p:spPr>
      </p:pic>
      <p:pic>
        <p:nvPicPr>
          <p:cNvPr id="286724" name="Picture 4" descr="PHOTO-ITURI-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246187"/>
            <a:ext cx="37338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86725" name="Text Box 5"/>
          <p:cNvSpPr txBox="1">
            <a:spLocks noChangeArrowheads="1"/>
          </p:cNvSpPr>
          <p:nvPr/>
        </p:nvSpPr>
        <p:spPr bwMode="auto">
          <a:xfrm>
            <a:off x="7985126" y="6400801"/>
            <a:ext cx="2149475"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buFont typeface="Wingdings" pitchFamily="2" charset="2"/>
              <a:buNone/>
            </a:pPr>
            <a:endParaRPr lang="fr-FR" sz="3200" b="1">
              <a:solidFill>
                <a:srgbClr val="CC3300"/>
              </a:solidFill>
              <a:effectLst>
                <a:outerShdw blurRad="38100" dist="38100" dir="2700000" algn="tl">
                  <a:srgbClr val="000000"/>
                </a:outerShdw>
              </a:effectLst>
              <a:cs typeface="Arial" charset="0"/>
            </a:endParaRPr>
          </a:p>
        </p:txBody>
      </p:sp>
      <p:pic>
        <p:nvPicPr>
          <p:cNvPr id="2867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663" y="-1"/>
            <a:ext cx="4114800" cy="2906715"/>
          </a:xfrm>
          <a:prstGeom prst="rect">
            <a:avLst/>
          </a:prstGeom>
          <a:noFill/>
          <a:extLst>
            <a:ext uri="{909E8E84-426E-40DD-AFC4-6F175D3DCCD1}">
              <a14:hiddenFill xmlns:a14="http://schemas.microsoft.com/office/drawing/2010/main">
                <a:solidFill>
                  <a:srgbClr val="FFFFFF"/>
                </a:solidFill>
              </a14:hiddenFill>
            </a:ext>
          </a:extLst>
        </p:spPr>
      </p:pic>
      <p:pic>
        <p:nvPicPr>
          <p:cNvPr id="286727" name="Picture 7" descr="congo042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21907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722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96091" y="404664"/>
            <a:ext cx="8229600" cy="1143000"/>
          </a:xfrm>
        </p:spPr>
        <p:txBody>
          <a:bodyPr>
            <a:normAutofit fontScale="90000"/>
          </a:bodyPr>
          <a:lstStyle/>
          <a:p>
            <a:r>
              <a:rPr lang="en-US" dirty="0" smtClean="0"/>
              <a:t>The Need of Resources is obvious!</a:t>
            </a:r>
            <a:endParaRPr lang="en-US" dirty="0"/>
          </a:p>
        </p:txBody>
      </p:sp>
      <p:sp>
        <p:nvSpPr>
          <p:cNvPr id="3" name="Espace réservé du contenu 2"/>
          <p:cNvSpPr>
            <a:spLocks noGrp="1"/>
          </p:cNvSpPr>
          <p:nvPr>
            <p:ph idx="1"/>
          </p:nvPr>
        </p:nvSpPr>
        <p:spPr>
          <a:xfrm>
            <a:off x="1981200" y="1988840"/>
            <a:ext cx="8229600" cy="4389120"/>
          </a:xfrm>
        </p:spPr>
        <p:txBody>
          <a:bodyPr>
            <a:noAutofit/>
          </a:bodyPr>
          <a:lstStyle/>
          <a:p>
            <a:pPr>
              <a:spcBef>
                <a:spcPts val="1200"/>
              </a:spcBef>
              <a:spcAft>
                <a:spcPts val="600"/>
              </a:spcAft>
            </a:pPr>
            <a:r>
              <a:rPr lang="fr-FR" sz="3200" b="1" dirty="0">
                <a:solidFill>
                  <a:srgbClr val="C00000"/>
                </a:solidFill>
              </a:rPr>
              <a:t>MONEY +++</a:t>
            </a:r>
            <a:r>
              <a:rPr lang="fr-FR" sz="3200" b="1" dirty="0"/>
              <a:t>  to help strengthing :</a:t>
            </a:r>
          </a:p>
          <a:p>
            <a:pPr>
              <a:spcBef>
                <a:spcPts val="1200"/>
              </a:spcBef>
              <a:spcAft>
                <a:spcPts val="600"/>
              </a:spcAft>
            </a:pPr>
            <a:r>
              <a:rPr lang="fr-FR" sz="3200" b="1" dirty="0"/>
              <a:t> </a:t>
            </a:r>
            <a:r>
              <a:rPr lang="fr-FR" sz="3200" b="1" dirty="0"/>
              <a:t>Human resources capacity</a:t>
            </a:r>
          </a:p>
          <a:p>
            <a:pPr>
              <a:spcBef>
                <a:spcPts val="1200"/>
              </a:spcBef>
              <a:spcAft>
                <a:spcPts val="600"/>
              </a:spcAft>
            </a:pPr>
            <a:r>
              <a:rPr lang="fr-FR" sz="3200" b="1" dirty="0"/>
              <a:t> </a:t>
            </a:r>
            <a:r>
              <a:rPr lang="fr-FR" sz="3200" b="1" dirty="0"/>
              <a:t>Equipment of </a:t>
            </a:r>
            <a:r>
              <a:rPr lang="fr-FR" sz="3200" b="1" dirty="0" err="1"/>
              <a:t>Health</a:t>
            </a:r>
            <a:r>
              <a:rPr lang="fr-FR" sz="3200" b="1" dirty="0"/>
              <a:t> Infrastructures</a:t>
            </a:r>
          </a:p>
          <a:p>
            <a:pPr>
              <a:spcBef>
                <a:spcPts val="1200"/>
              </a:spcBef>
              <a:spcAft>
                <a:spcPts val="600"/>
              </a:spcAft>
            </a:pPr>
            <a:r>
              <a:rPr lang="fr-FR" sz="3200" b="1" dirty="0"/>
              <a:t> Drug  </a:t>
            </a:r>
            <a:r>
              <a:rPr lang="fr-FR" sz="3200" b="1" dirty="0" err="1"/>
              <a:t>availability</a:t>
            </a:r>
            <a:r>
              <a:rPr lang="fr-FR" sz="3200" b="1" dirty="0"/>
              <a:t> </a:t>
            </a:r>
          </a:p>
          <a:p>
            <a:pPr>
              <a:spcBef>
                <a:spcPts val="1200"/>
              </a:spcBef>
              <a:spcAft>
                <a:spcPts val="600"/>
              </a:spcAft>
            </a:pPr>
            <a:r>
              <a:rPr lang="fr-FR" sz="3200" b="1" dirty="0"/>
              <a:t> </a:t>
            </a:r>
            <a:r>
              <a:rPr lang="fr-FR" sz="3200" b="1" dirty="0" err="1"/>
              <a:t>Affordable</a:t>
            </a:r>
            <a:r>
              <a:rPr lang="fr-FR" sz="3200" b="1" dirty="0"/>
              <a:t> </a:t>
            </a:r>
            <a:r>
              <a:rPr lang="fr-FR" sz="3200" b="1" dirty="0" err="1"/>
              <a:t>access</a:t>
            </a:r>
            <a:r>
              <a:rPr lang="fr-FR" sz="3200" b="1" dirty="0"/>
              <a:t> </a:t>
            </a:r>
            <a:r>
              <a:rPr lang="fr-FR" sz="3200" b="1" dirty="0"/>
              <a:t>to </a:t>
            </a:r>
            <a:r>
              <a:rPr lang="fr-FR" sz="3200" b="1" dirty="0" err="1"/>
              <a:t>Quality</a:t>
            </a:r>
            <a:r>
              <a:rPr lang="fr-FR" sz="3200" b="1" dirty="0"/>
              <a:t>  </a:t>
            </a:r>
            <a:r>
              <a:rPr lang="fr-FR" sz="3200" b="1" dirty="0"/>
              <a:t>care</a:t>
            </a:r>
          </a:p>
          <a:p>
            <a:pPr>
              <a:spcBef>
                <a:spcPts val="1200"/>
              </a:spcBef>
              <a:spcAft>
                <a:spcPts val="600"/>
              </a:spcAft>
            </a:pPr>
            <a:r>
              <a:rPr lang="fr-FR" sz="3200" b="1" dirty="0"/>
              <a:t>Monitoring &amp;  Evaluation</a:t>
            </a:r>
            <a:endParaRPr lang="fr-FR" sz="3200" b="1" dirty="0"/>
          </a:p>
        </p:txBody>
      </p:sp>
    </p:spTree>
    <p:extLst>
      <p:ext uri="{BB962C8B-B14F-4D97-AF65-F5344CB8AC3E}">
        <p14:creationId xmlns:p14="http://schemas.microsoft.com/office/powerpoint/2010/main" val="3093719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9536" y="548680"/>
            <a:ext cx="8363272" cy="1143000"/>
          </a:xfrm>
        </p:spPr>
        <p:txBody>
          <a:bodyPr>
            <a:normAutofit fontScale="90000"/>
          </a:bodyPr>
          <a:lstStyle/>
          <a:p>
            <a:r>
              <a:rPr lang="fr-FR" b="1" dirty="0" smtClean="0"/>
              <a:t>DR Congo </a:t>
            </a:r>
            <a:r>
              <a:rPr lang="fr-FR" b="1" dirty="0" err="1" smtClean="0"/>
              <a:t>Health</a:t>
            </a:r>
            <a:r>
              <a:rPr lang="fr-FR" b="1" dirty="0" smtClean="0"/>
              <a:t>  System </a:t>
            </a:r>
            <a:br>
              <a:rPr lang="fr-FR" b="1" dirty="0" smtClean="0"/>
            </a:br>
            <a:r>
              <a:rPr lang="fr-FR" sz="3100" b="1" dirty="0">
                <a:solidFill>
                  <a:srgbClr val="C00000"/>
                </a:solidFill>
              </a:rPr>
              <a:t>516 </a:t>
            </a:r>
            <a:r>
              <a:rPr lang="fr-FR" sz="3100" b="1" dirty="0" err="1">
                <a:solidFill>
                  <a:srgbClr val="C00000"/>
                </a:solidFill>
              </a:rPr>
              <a:t>Health</a:t>
            </a:r>
            <a:r>
              <a:rPr lang="fr-FR" sz="3100" b="1" dirty="0">
                <a:solidFill>
                  <a:srgbClr val="C00000"/>
                </a:solidFill>
              </a:rPr>
              <a:t> Zones (HZ)</a:t>
            </a:r>
            <a:endParaRPr lang="fr-FR" sz="3100" dirty="0"/>
          </a:p>
        </p:txBody>
      </p:sp>
      <p:sp>
        <p:nvSpPr>
          <p:cNvPr id="3" name="Espace réservé du contenu 2"/>
          <p:cNvSpPr>
            <a:spLocks noGrp="1"/>
          </p:cNvSpPr>
          <p:nvPr>
            <p:ph idx="1"/>
          </p:nvPr>
        </p:nvSpPr>
        <p:spPr>
          <a:xfrm>
            <a:off x="675576" y="2080280"/>
            <a:ext cx="8229600" cy="4389120"/>
          </a:xfrm>
        </p:spPr>
        <p:txBody>
          <a:bodyPr>
            <a:normAutofit/>
          </a:bodyPr>
          <a:lstStyle/>
          <a:p>
            <a:pPr marL="0" indent="0">
              <a:spcBef>
                <a:spcPts val="1200"/>
              </a:spcBef>
              <a:spcAft>
                <a:spcPts val="600"/>
              </a:spcAft>
              <a:buNone/>
            </a:pPr>
            <a:r>
              <a:rPr lang="fr-FR" sz="2800" dirty="0"/>
              <a:t>The </a:t>
            </a:r>
            <a:r>
              <a:rPr lang="fr-FR" sz="2800" dirty="0" err="1"/>
              <a:t>Health</a:t>
            </a:r>
            <a:r>
              <a:rPr lang="fr-FR" sz="2800" dirty="0"/>
              <a:t> Zone </a:t>
            </a:r>
            <a:r>
              <a:rPr lang="fr-FR" sz="2800" dirty="0" err="1"/>
              <a:t>is</a:t>
            </a:r>
            <a:r>
              <a:rPr lang="fr-FR" sz="2800" dirty="0"/>
              <a:t> </a:t>
            </a:r>
            <a:r>
              <a:rPr lang="fr-FR" sz="2800" dirty="0" err="1"/>
              <a:t>composed</a:t>
            </a:r>
            <a:r>
              <a:rPr lang="fr-FR" sz="2800" dirty="0"/>
              <a:t> of : </a:t>
            </a:r>
          </a:p>
          <a:p>
            <a:pPr>
              <a:spcBef>
                <a:spcPts val="1200"/>
              </a:spcBef>
              <a:spcAft>
                <a:spcPts val="600"/>
              </a:spcAft>
              <a:buFont typeface="Wingdings" panose="05000000000000000000" pitchFamily="2" charset="2"/>
              <a:buChar char="§"/>
            </a:pPr>
            <a:r>
              <a:rPr lang="fr-FR" sz="2800" b="1" dirty="0">
                <a:solidFill>
                  <a:schemeClr val="tx2"/>
                </a:solidFill>
              </a:rPr>
              <a:t>1 Reference </a:t>
            </a:r>
            <a:r>
              <a:rPr lang="fr-FR" sz="2800" b="1" dirty="0" err="1">
                <a:solidFill>
                  <a:schemeClr val="tx2"/>
                </a:solidFill>
              </a:rPr>
              <a:t>Hospital</a:t>
            </a:r>
            <a:r>
              <a:rPr lang="fr-FR" sz="2800" b="1" dirty="0">
                <a:solidFill>
                  <a:schemeClr val="tx2"/>
                </a:solidFill>
              </a:rPr>
              <a:t> </a:t>
            </a:r>
            <a:endParaRPr lang="fr-FR" sz="2800" b="1" dirty="0">
              <a:solidFill>
                <a:schemeClr val="tx2"/>
              </a:solidFill>
            </a:endParaRPr>
          </a:p>
          <a:p>
            <a:pPr>
              <a:spcBef>
                <a:spcPts val="1200"/>
              </a:spcBef>
              <a:spcAft>
                <a:spcPts val="600"/>
              </a:spcAft>
              <a:buFont typeface="Wingdings" panose="05000000000000000000" pitchFamily="2" charset="2"/>
              <a:buChar char="§"/>
            </a:pPr>
            <a:r>
              <a:rPr lang="fr-FR" sz="2800" b="1" dirty="0">
                <a:solidFill>
                  <a:schemeClr val="tx2"/>
                </a:solidFill>
              </a:rPr>
              <a:t>+-20  Health </a:t>
            </a:r>
            <a:r>
              <a:rPr lang="fr-FR" sz="2800" b="1" dirty="0" err="1">
                <a:solidFill>
                  <a:schemeClr val="tx2"/>
                </a:solidFill>
              </a:rPr>
              <a:t>Centers</a:t>
            </a:r>
            <a:r>
              <a:rPr lang="fr-FR" sz="2800" b="1" dirty="0">
                <a:solidFill>
                  <a:schemeClr val="tx2"/>
                </a:solidFill>
              </a:rPr>
              <a:t> </a:t>
            </a:r>
            <a:endParaRPr lang="fr-FR" sz="2800" b="1" dirty="0">
              <a:solidFill>
                <a:schemeClr val="tx2"/>
              </a:solidFill>
            </a:endParaRPr>
          </a:p>
          <a:p>
            <a:pPr>
              <a:spcBef>
                <a:spcPts val="1200"/>
              </a:spcBef>
              <a:spcAft>
                <a:spcPts val="600"/>
              </a:spcAft>
              <a:buFont typeface="Wingdings" panose="05000000000000000000" pitchFamily="2" charset="2"/>
              <a:buChar char="§"/>
            </a:pPr>
            <a:r>
              <a:rPr lang="fr-FR" sz="2800" b="1" dirty="0" err="1">
                <a:solidFill>
                  <a:schemeClr val="tx2"/>
                </a:solidFill>
              </a:rPr>
              <a:t>Catchment</a:t>
            </a:r>
            <a:r>
              <a:rPr lang="fr-FR" sz="2800" b="1" dirty="0">
                <a:solidFill>
                  <a:schemeClr val="tx2"/>
                </a:solidFill>
              </a:rPr>
              <a:t> area of ~150 000 people </a:t>
            </a:r>
          </a:p>
          <a:p>
            <a:pPr>
              <a:spcBef>
                <a:spcPts val="1200"/>
              </a:spcBef>
              <a:spcAft>
                <a:spcPts val="600"/>
              </a:spcAft>
              <a:buFont typeface="Wingdings" panose="05000000000000000000" pitchFamily="2" charset="2"/>
              <a:buChar char="§"/>
            </a:pPr>
            <a:r>
              <a:rPr lang="fr-FR" sz="2800" b="1" dirty="0" err="1">
                <a:solidFill>
                  <a:schemeClr val="tx2"/>
                </a:solidFill>
              </a:rPr>
              <a:t>Managed</a:t>
            </a:r>
            <a:r>
              <a:rPr lang="fr-FR" sz="2800" b="1" dirty="0">
                <a:solidFill>
                  <a:schemeClr val="tx2"/>
                </a:solidFill>
              </a:rPr>
              <a:t> from </a:t>
            </a:r>
            <a:r>
              <a:rPr lang="fr-FR" sz="2800" dirty="0"/>
              <a:t>a  Central office (BCZS) </a:t>
            </a:r>
          </a:p>
          <a:p>
            <a:pPr>
              <a:spcBef>
                <a:spcPts val="1200"/>
              </a:spcBef>
              <a:spcAft>
                <a:spcPts val="600"/>
              </a:spcAft>
              <a:buFont typeface="Wingdings" panose="05000000000000000000" pitchFamily="2" charset="2"/>
              <a:buChar char="§"/>
            </a:pPr>
            <a:r>
              <a:rPr lang="fr-FR" sz="2800" dirty="0" err="1"/>
              <a:t>Led</a:t>
            </a:r>
            <a:r>
              <a:rPr lang="fr-FR" sz="2800" dirty="0"/>
              <a:t> by a HZ </a:t>
            </a:r>
            <a:r>
              <a:rPr lang="fr-FR" sz="2800" dirty="0" err="1"/>
              <a:t>Medical</a:t>
            </a:r>
            <a:r>
              <a:rPr lang="fr-FR" sz="2800" dirty="0"/>
              <a:t> </a:t>
            </a:r>
            <a:r>
              <a:rPr lang="fr-FR" sz="2800" dirty="0" err="1"/>
              <a:t>Officer</a:t>
            </a:r>
            <a:endParaRPr lang="fr-FR" sz="2800" dirty="0"/>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2728" y="721710"/>
            <a:ext cx="3795273" cy="613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561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95600" y="260648"/>
            <a:ext cx="8229600" cy="949816"/>
          </a:xfrm>
        </p:spPr>
        <p:txBody>
          <a:bodyPr>
            <a:normAutofit/>
          </a:bodyPr>
          <a:lstStyle/>
          <a:p>
            <a:r>
              <a:rPr lang="fr-FR" sz="4000" b="1" dirty="0"/>
              <a:t>VARIABLE LEVELS OF EFFORT</a:t>
            </a:r>
            <a:endParaRPr lang="fr-FR" sz="4000" b="1" dirty="0"/>
          </a:p>
        </p:txBody>
      </p:sp>
      <p:sp>
        <p:nvSpPr>
          <p:cNvPr id="3" name="Espace réservé du contenu 2"/>
          <p:cNvSpPr>
            <a:spLocks noGrp="1"/>
          </p:cNvSpPr>
          <p:nvPr>
            <p:ph idx="1"/>
          </p:nvPr>
        </p:nvSpPr>
        <p:spPr>
          <a:xfrm>
            <a:off x="1715448" y="1352704"/>
            <a:ext cx="8496944" cy="5040560"/>
          </a:xfrm>
        </p:spPr>
        <p:txBody>
          <a:bodyPr>
            <a:noAutofit/>
          </a:bodyPr>
          <a:lstStyle/>
          <a:p>
            <a:pPr marL="0" indent="0">
              <a:buNone/>
            </a:pPr>
            <a:r>
              <a:rPr lang="en-US" sz="2800" b="1" u="sng" dirty="0" smtClean="0">
                <a:solidFill>
                  <a:schemeClr val="accent6">
                    <a:lumMod val="50000"/>
                  </a:schemeClr>
                </a:solidFill>
              </a:rPr>
              <a:t> From 1981 to 1991:</a:t>
            </a:r>
          </a:p>
          <a:p>
            <a:r>
              <a:rPr lang="en-US" sz="2800" dirty="0" smtClean="0"/>
              <a:t>Most HZ received support based on a comprehensive package ( </a:t>
            </a:r>
            <a:r>
              <a:rPr lang="en-US" sz="2800" dirty="0" err="1" smtClean="0"/>
              <a:t>appui</a:t>
            </a:r>
            <a:r>
              <a:rPr lang="en-US" sz="2800" dirty="0" smtClean="0"/>
              <a:t> global) for Health Center  from USAID, European Union, World Bank …</a:t>
            </a:r>
          </a:p>
          <a:p>
            <a:pPr marL="0" indent="0">
              <a:spcBef>
                <a:spcPts val="1200"/>
              </a:spcBef>
              <a:buNone/>
            </a:pPr>
            <a:r>
              <a:rPr lang="en-US" sz="2800" b="1" dirty="0" smtClean="0">
                <a:solidFill>
                  <a:schemeClr val="accent6">
                    <a:lumMod val="50000"/>
                  </a:schemeClr>
                </a:solidFill>
              </a:rPr>
              <a:t> </a:t>
            </a:r>
            <a:r>
              <a:rPr lang="en-US" sz="2800" b="1" u="sng" dirty="0" smtClean="0">
                <a:solidFill>
                  <a:schemeClr val="accent6">
                    <a:lumMod val="50000"/>
                  </a:schemeClr>
                </a:solidFill>
              </a:rPr>
              <a:t>Since  2000:</a:t>
            </a:r>
          </a:p>
          <a:p>
            <a:r>
              <a:rPr lang="en-US" sz="2800" dirty="0" smtClean="0"/>
              <a:t>Most donors  shifted  to vertical support dealing with limited number of diseases: </a:t>
            </a:r>
          </a:p>
          <a:p>
            <a:pPr lvl="1">
              <a:spcBef>
                <a:spcPts val="0"/>
              </a:spcBef>
            </a:pPr>
            <a:r>
              <a:rPr lang="en-US" sz="2800" dirty="0" smtClean="0"/>
              <a:t>Global Fund  Malaria-HIV-TB)</a:t>
            </a:r>
          </a:p>
          <a:p>
            <a:pPr lvl="1">
              <a:spcBef>
                <a:spcPts val="0"/>
              </a:spcBef>
            </a:pPr>
            <a:r>
              <a:rPr lang="en-US" sz="2800" dirty="0" smtClean="0"/>
              <a:t>PEPFAR (HIV)</a:t>
            </a:r>
          </a:p>
          <a:p>
            <a:pPr lvl="1">
              <a:spcBef>
                <a:spcPts val="0"/>
              </a:spcBef>
            </a:pPr>
            <a:r>
              <a:rPr lang="en-US" sz="2800" dirty="0" smtClean="0"/>
              <a:t>PMI (Malaria)</a:t>
            </a:r>
          </a:p>
          <a:p>
            <a:pPr lvl="1">
              <a:spcBef>
                <a:spcPts val="0"/>
              </a:spcBef>
            </a:pPr>
            <a:r>
              <a:rPr lang="en-US" sz="2800" dirty="0" smtClean="0"/>
              <a:t>GAVI  (Vaccinations)</a:t>
            </a:r>
          </a:p>
          <a:p>
            <a:pPr marL="0" indent="0">
              <a:buNone/>
            </a:pPr>
            <a:endParaRPr lang="en-US" sz="2800" dirty="0"/>
          </a:p>
        </p:txBody>
      </p:sp>
    </p:spTree>
    <p:extLst>
      <p:ext uri="{BB962C8B-B14F-4D97-AF65-F5344CB8AC3E}">
        <p14:creationId xmlns:p14="http://schemas.microsoft.com/office/powerpoint/2010/main" val="892535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4160" y="345480"/>
            <a:ext cx="9036496" cy="836320"/>
          </a:xfrm>
        </p:spPr>
        <p:txBody>
          <a:bodyPr>
            <a:noAutofit/>
          </a:bodyPr>
          <a:lstStyle/>
          <a:p>
            <a:pPr algn="ctr"/>
            <a:r>
              <a:rPr lang="en-US" sz="4000" b="1" dirty="0"/>
              <a:t>Leveraging Resources at the National Level</a:t>
            </a:r>
            <a:endParaRPr lang="en-US" sz="4000" b="1" dirty="0"/>
          </a:p>
        </p:txBody>
      </p:sp>
      <p:sp>
        <p:nvSpPr>
          <p:cNvPr id="3" name="Espace réservé du contenu 2"/>
          <p:cNvSpPr>
            <a:spLocks noGrp="1"/>
          </p:cNvSpPr>
          <p:nvPr>
            <p:ph idx="1"/>
          </p:nvPr>
        </p:nvSpPr>
        <p:spPr>
          <a:xfrm>
            <a:off x="1422400" y="1503432"/>
            <a:ext cx="9237439" cy="4733880"/>
          </a:xfrm>
        </p:spPr>
        <p:txBody>
          <a:bodyPr>
            <a:noAutofit/>
          </a:bodyPr>
          <a:lstStyle/>
          <a:p>
            <a:pPr>
              <a:spcBef>
                <a:spcPts val="1200"/>
              </a:spcBef>
              <a:spcAft>
                <a:spcPts val="1200"/>
              </a:spcAft>
              <a:buFont typeface="Wingdings" panose="05000000000000000000" pitchFamily="2" charset="2"/>
              <a:buChar char="Ø"/>
            </a:pPr>
            <a:r>
              <a:rPr lang="fr-FR" dirty="0" smtClean="0"/>
              <a:t>The International Group of Donor for </a:t>
            </a:r>
            <a:r>
              <a:rPr lang="fr-FR" dirty="0" err="1" smtClean="0"/>
              <a:t>Health</a:t>
            </a:r>
            <a:r>
              <a:rPr lang="fr-FR" dirty="0" smtClean="0"/>
              <a:t> (IGDH or GIBS) </a:t>
            </a:r>
            <a:r>
              <a:rPr lang="fr-FR" dirty="0" err="1" smtClean="0"/>
              <a:t>advocates</a:t>
            </a:r>
            <a:r>
              <a:rPr lang="fr-FR" dirty="0" smtClean="0"/>
              <a:t> to </a:t>
            </a:r>
            <a:r>
              <a:rPr lang="fr-FR" dirty="0" err="1" smtClean="0"/>
              <a:t>improve</a:t>
            </a:r>
            <a:r>
              <a:rPr lang="fr-FR" dirty="0" smtClean="0"/>
              <a:t> </a:t>
            </a:r>
            <a:r>
              <a:rPr lang="fr-FR" dirty="0" err="1" smtClean="0"/>
              <a:t>coverage</a:t>
            </a:r>
            <a:r>
              <a:rPr lang="fr-FR" dirty="0" smtClean="0"/>
              <a:t> and </a:t>
            </a:r>
            <a:r>
              <a:rPr lang="fr-FR" dirty="0" err="1" smtClean="0"/>
              <a:t>avoid</a:t>
            </a:r>
            <a:r>
              <a:rPr lang="fr-FR" dirty="0" smtClean="0"/>
              <a:t> duplication. </a:t>
            </a:r>
            <a:r>
              <a:rPr lang="fr-FR" dirty="0" smtClean="0"/>
              <a:t>     </a:t>
            </a:r>
            <a:r>
              <a:rPr lang="fr-FR" b="1" dirty="0" smtClean="0"/>
              <a:t>Issue</a:t>
            </a:r>
            <a:r>
              <a:rPr lang="fr-FR" b="1" dirty="0" smtClean="0"/>
              <a:t>:</a:t>
            </a:r>
            <a:r>
              <a:rPr lang="en-US" b="1" dirty="0" smtClean="0"/>
              <a:t> </a:t>
            </a:r>
            <a:r>
              <a:rPr lang="en-US" b="1" u="sng" dirty="0" smtClean="0"/>
              <a:t>Need for consensus </a:t>
            </a:r>
            <a:r>
              <a:rPr lang="en-US" b="1" u="sng" dirty="0"/>
              <a:t>and </a:t>
            </a:r>
            <a:r>
              <a:rPr lang="en-US" b="1" u="sng" dirty="0" smtClean="0"/>
              <a:t>transparency</a:t>
            </a:r>
            <a:r>
              <a:rPr lang="en-US" b="1" dirty="0"/>
              <a:t> </a:t>
            </a:r>
            <a:endParaRPr lang="fr-FR" b="1" dirty="0"/>
          </a:p>
          <a:p>
            <a:pPr>
              <a:spcBef>
                <a:spcPts val="1200"/>
              </a:spcBef>
              <a:spcAft>
                <a:spcPts val="1200"/>
              </a:spcAft>
              <a:buFont typeface="Wingdings" panose="05000000000000000000" pitchFamily="2" charset="2"/>
              <a:buChar char="Ø"/>
            </a:pPr>
            <a:r>
              <a:rPr lang="fr-FR" dirty="0" smtClean="0"/>
              <a:t>The GOC has (on paper) a National Plan for «Universal </a:t>
            </a:r>
            <a:r>
              <a:rPr lang="fr-FR" dirty="0" err="1" smtClean="0"/>
              <a:t>health</a:t>
            </a:r>
            <a:r>
              <a:rPr lang="fr-FR" dirty="0" smtClean="0"/>
              <a:t> care </a:t>
            </a:r>
            <a:r>
              <a:rPr lang="fr-FR" dirty="0" err="1" smtClean="0"/>
              <a:t>coverage</a:t>
            </a:r>
            <a:r>
              <a:rPr lang="fr-FR" dirty="0" smtClean="0"/>
              <a:t>». </a:t>
            </a:r>
            <a:r>
              <a:rPr lang="fr-FR" dirty="0"/>
              <a:t>P</a:t>
            </a:r>
            <a:r>
              <a:rPr lang="fr-FR" dirty="0" smtClean="0"/>
              <a:t>ilot projects for </a:t>
            </a:r>
            <a:r>
              <a:rPr lang="fr-FR" dirty="0" err="1"/>
              <a:t>H</a:t>
            </a:r>
            <a:r>
              <a:rPr lang="fr-FR" dirty="0" err="1" smtClean="0"/>
              <a:t>ealth</a:t>
            </a:r>
            <a:r>
              <a:rPr lang="fr-FR" dirty="0" smtClean="0"/>
              <a:t> </a:t>
            </a:r>
            <a:r>
              <a:rPr lang="fr-FR" dirty="0" err="1"/>
              <a:t>I</a:t>
            </a:r>
            <a:r>
              <a:rPr lang="fr-FR" dirty="0" err="1" smtClean="0"/>
              <a:t>nsurance</a:t>
            </a:r>
            <a:r>
              <a:rPr lang="fr-FR" dirty="0" smtClean="0"/>
              <a:t>  exist for </a:t>
            </a:r>
            <a:r>
              <a:rPr lang="fr-FR" dirty="0" err="1" smtClean="0"/>
              <a:t>limited</a:t>
            </a:r>
            <a:r>
              <a:rPr lang="fr-FR" dirty="0" smtClean="0"/>
              <a:t> groups, </a:t>
            </a:r>
            <a:r>
              <a:rPr lang="fr-FR" dirty="0" err="1" smtClean="0"/>
              <a:t>e.g</a:t>
            </a:r>
            <a:r>
              <a:rPr lang="fr-FR" dirty="0" smtClean="0"/>
              <a:t>., </a:t>
            </a:r>
            <a:r>
              <a:rPr lang="fr-FR" dirty="0" err="1" smtClean="0"/>
              <a:t>teachers</a:t>
            </a:r>
            <a:r>
              <a:rPr lang="fr-FR" dirty="0" smtClean="0"/>
              <a:t>, state workers…   </a:t>
            </a:r>
            <a:r>
              <a:rPr lang="fr-FR" dirty="0" smtClean="0"/>
              <a:t>   </a:t>
            </a:r>
            <a:r>
              <a:rPr lang="fr-FR" b="1" dirty="0" smtClean="0"/>
              <a:t>Issue</a:t>
            </a:r>
            <a:r>
              <a:rPr lang="fr-FR" b="1" dirty="0" smtClean="0"/>
              <a:t>:  </a:t>
            </a:r>
            <a:r>
              <a:rPr lang="fr-FR" b="1" u="sng" dirty="0" err="1" smtClean="0"/>
              <a:t>Need</a:t>
            </a:r>
            <a:r>
              <a:rPr lang="fr-FR" b="1" u="sng" dirty="0" smtClean="0"/>
              <a:t> for good management</a:t>
            </a:r>
          </a:p>
          <a:p>
            <a:pPr>
              <a:spcBef>
                <a:spcPts val="1200"/>
              </a:spcBef>
              <a:spcAft>
                <a:spcPts val="1200"/>
              </a:spcAft>
              <a:buFont typeface="Wingdings" panose="05000000000000000000" pitchFamily="2" charset="2"/>
              <a:buChar char="Ø"/>
            </a:pPr>
            <a:r>
              <a:rPr lang="fr-FR" dirty="0" smtClean="0"/>
              <a:t>The </a:t>
            </a:r>
            <a:r>
              <a:rPr lang="fr-FR" dirty="0" err="1" smtClean="0"/>
              <a:t>Gvt</a:t>
            </a:r>
            <a:r>
              <a:rPr lang="fr-FR" dirty="0" smtClean="0"/>
              <a:t> </a:t>
            </a:r>
            <a:r>
              <a:rPr lang="fr-FR" dirty="0" err="1" smtClean="0"/>
              <a:t>started</a:t>
            </a:r>
            <a:r>
              <a:rPr lang="fr-FR" dirty="0" smtClean="0"/>
              <a:t> (</a:t>
            </a:r>
            <a:r>
              <a:rPr lang="fr-FR" dirty="0" err="1" smtClean="0"/>
              <a:t>in</a:t>
            </a:r>
            <a:r>
              <a:rPr lang="fr-FR" dirty="0" smtClean="0"/>
              <a:t> 2014) an </a:t>
            </a:r>
            <a:r>
              <a:rPr lang="fr-FR" dirty="0"/>
              <a:t>a</a:t>
            </a:r>
            <a:r>
              <a:rPr lang="fr-FR" dirty="0" smtClean="0"/>
              <a:t>mbitious program of building and  equipping 1000 HC  and 66  </a:t>
            </a:r>
            <a:r>
              <a:rPr lang="fr-FR" dirty="0" err="1" smtClean="0"/>
              <a:t>Hospitals</a:t>
            </a:r>
            <a:r>
              <a:rPr lang="fr-FR" dirty="0"/>
              <a:t> </a:t>
            </a:r>
            <a:r>
              <a:rPr lang="fr-FR" dirty="0" smtClean="0"/>
              <a:t>                    </a:t>
            </a:r>
            <a:r>
              <a:rPr lang="fr-FR" dirty="0" smtClean="0"/>
              <a:t>   </a:t>
            </a:r>
            <a:r>
              <a:rPr lang="fr-FR" b="1" dirty="0" smtClean="0"/>
              <a:t>Issue:</a:t>
            </a:r>
            <a:r>
              <a:rPr lang="en-US" b="1" dirty="0" smtClean="0"/>
              <a:t> </a:t>
            </a:r>
            <a:r>
              <a:rPr lang="en-US" b="1" u="sng" dirty="0" smtClean="0"/>
              <a:t>New </a:t>
            </a:r>
            <a:r>
              <a:rPr lang="en-US" b="1" u="sng" dirty="0"/>
              <a:t>political actors </a:t>
            </a:r>
            <a:r>
              <a:rPr lang="en-US" b="1" u="sng" dirty="0" smtClean="0"/>
              <a:t>on scene </a:t>
            </a:r>
            <a:r>
              <a:rPr lang="en-US" b="1" u="sng" dirty="0"/>
              <a:t>by </a:t>
            </a:r>
            <a:r>
              <a:rPr lang="en-US" b="1" u="sng" dirty="0" smtClean="0"/>
              <a:t>end </a:t>
            </a:r>
            <a:r>
              <a:rPr lang="en-US" b="1" u="sng" dirty="0"/>
              <a:t>of </a:t>
            </a:r>
            <a:r>
              <a:rPr lang="en-US" b="1" u="sng" dirty="0" smtClean="0"/>
              <a:t>2016</a:t>
            </a:r>
            <a:endParaRPr lang="fr-FR" b="1" dirty="0"/>
          </a:p>
          <a:p>
            <a:pPr>
              <a:spcBef>
                <a:spcPts val="1200"/>
              </a:spcBef>
              <a:spcAft>
                <a:spcPts val="1200"/>
              </a:spcAft>
              <a:buFont typeface="Wingdings" panose="05000000000000000000" pitchFamily="2" charset="2"/>
              <a:buChar char="Ø"/>
            </a:pPr>
            <a:endParaRPr lang="fr-FR" dirty="0"/>
          </a:p>
        </p:txBody>
      </p:sp>
    </p:spTree>
    <p:extLst>
      <p:ext uri="{BB962C8B-B14F-4D97-AF65-F5344CB8AC3E}">
        <p14:creationId xmlns:p14="http://schemas.microsoft.com/office/powerpoint/2010/main" val="2842828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704088"/>
            <a:ext cx="9144000" cy="852704"/>
          </a:xfrm>
        </p:spPr>
        <p:txBody>
          <a:bodyPr>
            <a:noAutofit/>
          </a:bodyPr>
          <a:lstStyle/>
          <a:p>
            <a:r>
              <a:rPr lang="en-US" sz="4000" b="1" dirty="0"/>
              <a:t>SANRU Strategies for Leveraging Resources</a:t>
            </a:r>
            <a:endParaRPr lang="en-US" sz="4000" b="1" dirty="0"/>
          </a:p>
        </p:txBody>
      </p:sp>
      <p:sp>
        <p:nvSpPr>
          <p:cNvPr id="3" name="Espace réservé du contenu 2"/>
          <p:cNvSpPr>
            <a:spLocks noGrp="1"/>
          </p:cNvSpPr>
          <p:nvPr>
            <p:ph idx="1"/>
          </p:nvPr>
        </p:nvSpPr>
        <p:spPr>
          <a:xfrm>
            <a:off x="1981200" y="1772816"/>
            <a:ext cx="9255760" cy="4389120"/>
          </a:xfrm>
        </p:spPr>
        <p:txBody>
          <a:bodyPr>
            <a:noAutofit/>
          </a:bodyPr>
          <a:lstStyle/>
          <a:p>
            <a:pPr marL="514350" indent="-514350">
              <a:spcBef>
                <a:spcPts val="600"/>
              </a:spcBef>
              <a:spcAft>
                <a:spcPts val="600"/>
              </a:spcAft>
              <a:buAutoNum type="arabicPeriod"/>
            </a:pPr>
            <a:r>
              <a:rPr lang="en-US" sz="2800" dirty="0"/>
              <a:t>Strive to maximize resources to alleviate poverty  </a:t>
            </a:r>
          </a:p>
          <a:p>
            <a:pPr marL="514350" indent="-514350">
              <a:spcBef>
                <a:spcPts val="600"/>
              </a:spcBef>
              <a:spcAft>
                <a:spcPts val="600"/>
              </a:spcAft>
              <a:buAutoNum type="arabicPeriod"/>
            </a:pPr>
            <a:r>
              <a:rPr lang="en-US" sz="2800" dirty="0"/>
              <a:t>Seek convergence of health interventions at the HZ level even with vertical projects </a:t>
            </a:r>
          </a:p>
          <a:p>
            <a:pPr marL="514350" indent="-514350">
              <a:spcBef>
                <a:spcPts val="600"/>
              </a:spcBef>
              <a:spcAft>
                <a:spcPts val="600"/>
              </a:spcAft>
              <a:buAutoNum type="arabicPeriod"/>
            </a:pPr>
            <a:r>
              <a:rPr lang="en-US" sz="2800" dirty="0"/>
              <a:t>Assist Provincial Health Administration (DPS) to supervise and coordinate assistance to HZ</a:t>
            </a:r>
          </a:p>
          <a:p>
            <a:pPr marL="514350" indent="-514350">
              <a:spcBef>
                <a:spcPts val="600"/>
              </a:spcBef>
              <a:spcAft>
                <a:spcPts val="600"/>
              </a:spcAft>
              <a:buFont typeface="Wingdings 2"/>
              <a:buAutoNum type="arabicPeriod"/>
            </a:pPr>
            <a:r>
              <a:rPr lang="en-US" sz="2800" dirty="0"/>
              <a:t>Coordinate multiple projects from one regional office </a:t>
            </a:r>
          </a:p>
          <a:p>
            <a:pPr marL="514350" indent="-514350">
              <a:spcBef>
                <a:spcPts val="600"/>
              </a:spcBef>
              <a:spcAft>
                <a:spcPts val="600"/>
              </a:spcAft>
              <a:buFont typeface="Wingdings 2"/>
              <a:buAutoNum type="arabicPeriod"/>
            </a:pPr>
            <a:r>
              <a:rPr lang="en-US" sz="2800" dirty="0"/>
              <a:t>Provide tools for  M&amp;E and Training for local partners</a:t>
            </a:r>
          </a:p>
          <a:p>
            <a:pPr marL="514350" indent="-514350">
              <a:spcBef>
                <a:spcPts val="600"/>
              </a:spcBef>
              <a:spcAft>
                <a:spcPts val="600"/>
              </a:spcAft>
              <a:buFont typeface="Wingdings 2"/>
              <a:buAutoNum type="arabicPeriod"/>
            </a:pPr>
            <a:r>
              <a:rPr lang="en-US" sz="2800" dirty="0"/>
              <a:t>Empower all  levels  in  better  governance skills</a:t>
            </a:r>
          </a:p>
        </p:txBody>
      </p:sp>
    </p:spTree>
    <p:extLst>
      <p:ext uri="{BB962C8B-B14F-4D97-AF65-F5344CB8AC3E}">
        <p14:creationId xmlns:p14="http://schemas.microsoft.com/office/powerpoint/2010/main" val="1671447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3933056"/>
            <a:ext cx="3030448" cy="2094736"/>
          </a:xfrm>
        </p:spPr>
        <p:txBody>
          <a:bodyPr>
            <a:noAutofit/>
          </a:bodyPr>
          <a:lstStyle/>
          <a:p>
            <a:pPr algn="ctr"/>
            <a:r>
              <a:rPr lang="en-US" sz="3600" b="1" dirty="0"/>
              <a:t>418 HZ Assisted via SANRU </a:t>
            </a:r>
            <a:br>
              <a:rPr lang="en-US" sz="3600" b="1" dirty="0"/>
            </a:br>
            <a:r>
              <a:rPr lang="en-US" sz="2800" b="1" dirty="0"/>
              <a:t>(out of 516 HZs)</a:t>
            </a:r>
            <a:endParaRPr lang="en-US" sz="2800" b="1" dirty="0"/>
          </a:p>
        </p:txBody>
      </p:sp>
      <p:pic>
        <p:nvPicPr>
          <p:cNvPr id="4" name="Picture 2"/>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431704" y="764705"/>
            <a:ext cx="6800850" cy="6002655"/>
          </a:xfrm>
          <a:prstGeom prst="rect">
            <a:avLst/>
          </a:prstGeom>
          <a:noFill/>
          <a:ln>
            <a:noFill/>
          </a:ln>
        </p:spPr>
      </p:pic>
    </p:spTree>
    <p:extLst>
      <p:ext uri="{BB962C8B-B14F-4D97-AF65-F5344CB8AC3E}">
        <p14:creationId xmlns:p14="http://schemas.microsoft.com/office/powerpoint/2010/main" val="2336605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2549" y="762903"/>
            <a:ext cx="6770479" cy="600760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343472" y="3754367"/>
            <a:ext cx="3030448" cy="2094736"/>
          </a:xfrm>
        </p:spPr>
        <p:txBody>
          <a:bodyPr>
            <a:noAutofit/>
          </a:bodyPr>
          <a:lstStyle/>
          <a:p>
            <a:pPr algn="ctr"/>
            <a:r>
              <a:rPr lang="en-US" sz="3200" b="1" dirty="0"/>
              <a:t>135 HZ with</a:t>
            </a:r>
            <a:br>
              <a:rPr lang="en-US" sz="3200" b="1" dirty="0"/>
            </a:br>
            <a:r>
              <a:rPr lang="en-US" sz="3200" b="1" dirty="0"/>
              <a:t>“Converged”</a:t>
            </a:r>
            <a:br>
              <a:rPr lang="en-US" sz="3200" b="1" dirty="0"/>
            </a:br>
            <a:r>
              <a:rPr lang="en-US" sz="3200" b="1" dirty="0"/>
              <a:t>Assisted </a:t>
            </a:r>
            <a:br>
              <a:rPr lang="en-US" sz="3200" b="1" dirty="0"/>
            </a:br>
            <a:r>
              <a:rPr lang="en-US" sz="3200" b="1" dirty="0"/>
              <a:t>via SANRU</a:t>
            </a:r>
            <a:endParaRPr lang="en-US" sz="2400" b="1" dirty="0"/>
          </a:p>
        </p:txBody>
      </p:sp>
    </p:spTree>
    <p:extLst>
      <p:ext uri="{BB962C8B-B14F-4D97-AF65-F5344CB8AC3E}">
        <p14:creationId xmlns:p14="http://schemas.microsoft.com/office/powerpoint/2010/main" val="1665259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1504" y="704088"/>
            <a:ext cx="9036496" cy="636680"/>
          </a:xfrm>
        </p:spPr>
        <p:txBody>
          <a:bodyPr>
            <a:noAutofit/>
          </a:bodyPr>
          <a:lstStyle/>
          <a:p>
            <a:pPr algn="ctr"/>
            <a:r>
              <a:rPr lang="en-US" sz="3600" b="1" spc="-30" dirty="0"/>
              <a:t>More Comprehensive Development Assistance</a:t>
            </a:r>
            <a:endParaRPr lang="en-US" sz="3600" b="1" spc="-30" dirty="0"/>
          </a:p>
        </p:txBody>
      </p:sp>
      <p:sp>
        <p:nvSpPr>
          <p:cNvPr id="3" name="Espace réservé du contenu 2"/>
          <p:cNvSpPr>
            <a:spLocks noGrp="1"/>
          </p:cNvSpPr>
          <p:nvPr>
            <p:ph idx="1"/>
          </p:nvPr>
        </p:nvSpPr>
        <p:spPr>
          <a:xfrm>
            <a:off x="1847528" y="1628800"/>
            <a:ext cx="9501192" cy="5229200"/>
          </a:xfrm>
        </p:spPr>
        <p:txBody>
          <a:bodyPr>
            <a:noAutofit/>
          </a:bodyPr>
          <a:lstStyle/>
          <a:p>
            <a:pPr>
              <a:spcBef>
                <a:spcPts val="1200"/>
              </a:spcBef>
              <a:spcAft>
                <a:spcPts val="600"/>
              </a:spcAft>
            </a:pPr>
            <a:r>
              <a:rPr lang="en-US" sz="2800" dirty="0" smtClean="0"/>
              <a:t>A new generation of projects in DRC is embracing to more integrated/comprehensive health development that includes gardening, water/sanitation:</a:t>
            </a:r>
          </a:p>
          <a:p>
            <a:pPr lvl="1">
              <a:spcBef>
                <a:spcPts val="1200"/>
              </a:spcBef>
              <a:spcAft>
                <a:spcPts val="600"/>
              </a:spcAft>
            </a:pPr>
            <a:r>
              <a:rPr lang="en-US" sz="2800" b="1" dirty="0" smtClean="0"/>
              <a:t>DFID</a:t>
            </a:r>
            <a:r>
              <a:rPr lang="en-US" sz="2800" dirty="0" smtClean="0"/>
              <a:t>: Current project assisting 54 health zones via IMA (and SANRU)</a:t>
            </a:r>
          </a:p>
          <a:p>
            <a:pPr lvl="1">
              <a:spcBef>
                <a:spcPts val="1200"/>
              </a:spcBef>
              <a:spcAft>
                <a:spcPts val="600"/>
              </a:spcAft>
            </a:pPr>
            <a:r>
              <a:rPr lang="en-US" sz="2800" b="1" dirty="0" smtClean="0"/>
              <a:t>World Bank</a:t>
            </a:r>
            <a:r>
              <a:rPr lang="en-US" sz="2800" dirty="0" smtClean="0"/>
              <a:t>: 140 health zones with performance-based contracting for integrated services to being late 2015</a:t>
            </a:r>
          </a:p>
          <a:p>
            <a:pPr lvl="1">
              <a:spcBef>
                <a:spcPts val="1200"/>
              </a:spcBef>
              <a:spcAft>
                <a:spcPts val="600"/>
              </a:spcAft>
            </a:pPr>
            <a:r>
              <a:rPr lang="en-US" sz="2800" b="1" dirty="0" smtClean="0"/>
              <a:t>USAID</a:t>
            </a:r>
            <a:r>
              <a:rPr lang="en-US" sz="2800" dirty="0" smtClean="0"/>
              <a:t>: Integrated Health Projects proposed for an estimated 100 health zones proposed to begin late 2015</a:t>
            </a:r>
            <a:endParaRPr lang="en-US" sz="2800" dirty="0"/>
          </a:p>
        </p:txBody>
      </p:sp>
    </p:spTree>
    <p:extLst>
      <p:ext uri="{BB962C8B-B14F-4D97-AF65-F5344CB8AC3E}">
        <p14:creationId xmlns:p14="http://schemas.microsoft.com/office/powerpoint/2010/main" val="930427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704088"/>
            <a:ext cx="8229600" cy="636680"/>
          </a:xfrm>
        </p:spPr>
        <p:txBody>
          <a:bodyPr>
            <a:normAutofit/>
          </a:bodyPr>
          <a:lstStyle/>
          <a:p>
            <a:pPr algn="ctr"/>
            <a:r>
              <a:rPr lang="en-US" sz="3600" b="1" dirty="0"/>
              <a:t>Encouraging Results from DFID-ASSP</a:t>
            </a:r>
            <a:endParaRPr lang="en-US" sz="3600" b="1" dirty="0"/>
          </a:p>
        </p:txBody>
      </p:sp>
      <p:sp>
        <p:nvSpPr>
          <p:cNvPr id="3" name="Espace réservé du contenu 2"/>
          <p:cNvSpPr>
            <a:spLocks noGrp="1"/>
          </p:cNvSpPr>
          <p:nvPr>
            <p:ph idx="1"/>
          </p:nvPr>
        </p:nvSpPr>
        <p:spPr/>
        <p:txBody>
          <a:bodyPr/>
          <a:lstStyle/>
          <a:p>
            <a:endParaRPr lang="fr-FR" dirty="0" smtClean="0"/>
          </a:p>
          <a:p>
            <a:endParaRPr lang="fr-FR" dirty="0"/>
          </a:p>
          <a:p>
            <a:endParaRPr lang="fr-FR" dirty="0"/>
          </a:p>
        </p:txBody>
      </p:sp>
      <p:sp>
        <p:nvSpPr>
          <p:cNvPr id="4"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black"/>
              </a:solidFill>
            </a:endParaRPr>
          </a:p>
        </p:txBody>
      </p:sp>
      <p:sp>
        <p:nvSpPr>
          <p:cNvPr id="6" name="Rectangle 3"/>
          <p:cNvSpPr>
            <a:spLocks noChangeArrowheads="1"/>
          </p:cNvSpPr>
          <p:nvPr/>
        </p:nvSpPr>
        <p:spPr bwMode="auto">
          <a:xfrm>
            <a:off x="1524001" y="3025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fr-FR">
              <a:solidFill>
                <a:prstClr val="black"/>
              </a:solidFill>
              <a:latin typeface="Arial" pitchFamily="34" charset="0"/>
              <a:cs typeface="Arial" pitchFamily="34" charset="0"/>
            </a:endParaRPr>
          </a:p>
        </p:txBody>
      </p:sp>
      <p:graphicFrame>
        <p:nvGraphicFramePr>
          <p:cNvPr id="7" name="Graphique 6"/>
          <p:cNvGraphicFramePr/>
          <p:nvPr>
            <p:extLst>
              <p:ext uri="{D42A27DB-BD31-4B8C-83A1-F6EECF244321}">
                <p14:modId xmlns:p14="http://schemas.microsoft.com/office/powerpoint/2010/main" val="411587778"/>
              </p:ext>
            </p:extLst>
          </p:nvPr>
        </p:nvGraphicFramePr>
        <p:xfrm>
          <a:off x="6623432" y="2717800"/>
          <a:ext cx="4684648" cy="3606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phique 9"/>
          <p:cNvGraphicFramePr/>
          <p:nvPr>
            <p:extLst>
              <p:ext uri="{D42A27DB-BD31-4B8C-83A1-F6EECF244321}">
                <p14:modId xmlns:p14="http://schemas.microsoft.com/office/powerpoint/2010/main" val="3087491396"/>
              </p:ext>
            </p:extLst>
          </p:nvPr>
        </p:nvGraphicFramePr>
        <p:xfrm>
          <a:off x="1239520" y="1564640"/>
          <a:ext cx="4568448" cy="3448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447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800" y="212906"/>
            <a:ext cx="8950960" cy="912675"/>
          </a:xfrm>
        </p:spPr>
        <p:txBody>
          <a:bodyPr>
            <a:noAutofit/>
          </a:bodyPr>
          <a:lstStyle/>
          <a:p>
            <a:pPr algn="just"/>
            <a:r>
              <a:rPr lang="en-US" sz="4000" b="1" dirty="0" smtClean="0"/>
              <a:t>Pilot Health Zones Showed the Way</a:t>
            </a:r>
            <a:endParaRPr lang="en-US" sz="4000" b="1" dirty="0"/>
          </a:p>
        </p:txBody>
      </p:sp>
      <p:sp>
        <p:nvSpPr>
          <p:cNvPr id="3" name="Content Placeholder 2"/>
          <p:cNvSpPr>
            <a:spLocks noGrp="1"/>
          </p:cNvSpPr>
          <p:nvPr>
            <p:ph idx="1"/>
          </p:nvPr>
        </p:nvSpPr>
        <p:spPr>
          <a:xfrm>
            <a:off x="1620362" y="1125581"/>
            <a:ext cx="8915400" cy="5119456"/>
          </a:xfrm>
        </p:spPr>
        <p:txBody>
          <a:bodyPr>
            <a:normAutofit fontScale="92500" lnSpcReduction="10000"/>
          </a:bodyPr>
          <a:lstStyle/>
          <a:p>
            <a:r>
              <a:rPr lang="en-US" sz="2800" dirty="0" smtClean="0"/>
              <a:t>The implementation of the MOH’s vision started around a few well-functioning general hospitals </a:t>
            </a:r>
            <a:r>
              <a:rPr lang="en-US" sz="2800" dirty="0"/>
              <a:t>which </a:t>
            </a:r>
            <a:r>
              <a:rPr lang="en-US" sz="2800" dirty="0" smtClean="0"/>
              <a:t>established </a:t>
            </a:r>
            <a:r>
              <a:rPr lang="en-US" sz="2800" dirty="0"/>
              <a:t>important precedents </a:t>
            </a:r>
            <a:r>
              <a:rPr lang="en-US" sz="2800" dirty="0" smtClean="0"/>
              <a:t>for developing health zones:</a:t>
            </a:r>
          </a:p>
          <a:p>
            <a:pPr lvl="1"/>
            <a:r>
              <a:rPr lang="en-US" sz="2600" dirty="0" smtClean="0"/>
              <a:t> </a:t>
            </a:r>
            <a:r>
              <a:rPr lang="en-US" sz="2600" dirty="0" err="1" smtClean="0"/>
              <a:t>Kisantu</a:t>
            </a:r>
            <a:r>
              <a:rPr lang="en-US" sz="2600" dirty="0" smtClean="0"/>
              <a:t> Catholic Hospital, </a:t>
            </a:r>
          </a:p>
          <a:p>
            <a:pPr lvl="1"/>
            <a:r>
              <a:rPr lang="en-US" sz="2600" dirty="0" smtClean="0"/>
              <a:t> Vanga Protestant Hospital</a:t>
            </a:r>
          </a:p>
          <a:p>
            <a:pPr lvl="1"/>
            <a:r>
              <a:rPr lang="en-US" sz="2800" dirty="0" smtClean="0"/>
              <a:t> Kasongo State Hospital</a:t>
            </a:r>
          </a:p>
          <a:p>
            <a:pPr lvl="1"/>
            <a:r>
              <a:rPr lang="en-US" sz="2800" dirty="0" smtClean="0"/>
              <a:t> </a:t>
            </a:r>
            <a:r>
              <a:rPr lang="en-US" sz="2800" dirty="0" err="1" smtClean="0"/>
              <a:t>Kimpese</a:t>
            </a:r>
            <a:r>
              <a:rPr lang="en-US" sz="2800" dirty="0" smtClean="0"/>
              <a:t> Protestant Hospital</a:t>
            </a:r>
          </a:p>
          <a:p>
            <a:pPr lvl="1"/>
            <a:r>
              <a:rPr lang="en-US" sz="2800" dirty="0" smtClean="0"/>
              <a:t> Katana </a:t>
            </a:r>
            <a:r>
              <a:rPr lang="en-US" sz="2800" dirty="0" err="1" smtClean="0"/>
              <a:t>Formulac</a:t>
            </a:r>
            <a:r>
              <a:rPr lang="en-US" sz="2800" dirty="0" smtClean="0"/>
              <a:t> Hospital</a:t>
            </a:r>
          </a:p>
          <a:p>
            <a:pPr lvl="1"/>
            <a:r>
              <a:rPr lang="en-US" sz="2800" dirty="0" smtClean="0"/>
              <a:t> </a:t>
            </a:r>
            <a:r>
              <a:rPr lang="en-US" sz="2800" dirty="0" err="1" smtClean="0"/>
              <a:t>Bwamanda</a:t>
            </a:r>
            <a:r>
              <a:rPr lang="en-US" sz="2800" dirty="0" smtClean="0"/>
              <a:t> Catholic Hospital </a:t>
            </a:r>
          </a:p>
          <a:p>
            <a:pPr lvl="1"/>
            <a:r>
              <a:rPr lang="en-US" sz="2800" dirty="0"/>
              <a:t> </a:t>
            </a:r>
            <a:r>
              <a:rPr lang="en-US" sz="2800" dirty="0" smtClean="0"/>
              <a:t>Etc.</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7569304" y="2446998"/>
            <a:ext cx="4445635" cy="4167162"/>
          </a:xfrm>
          <a:prstGeom prst="rect">
            <a:avLst/>
          </a:prstGeom>
        </p:spPr>
      </p:pic>
    </p:spTree>
    <p:extLst>
      <p:ext uri="{BB962C8B-B14F-4D97-AF65-F5344CB8AC3E}">
        <p14:creationId xmlns:p14="http://schemas.microsoft.com/office/powerpoint/2010/main" val="840090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7848" y="764704"/>
            <a:ext cx="3816424" cy="566936"/>
          </a:xfrm>
        </p:spPr>
        <p:txBody>
          <a:bodyPr>
            <a:noAutofit/>
          </a:bodyPr>
          <a:lstStyle/>
          <a:p>
            <a:r>
              <a:rPr lang="fr-FR" sz="4000" b="1" dirty="0"/>
              <a:t>In Conclusion</a:t>
            </a:r>
            <a:endParaRPr lang="fr-FR" sz="4000" b="1" dirty="0"/>
          </a:p>
        </p:txBody>
      </p:sp>
      <p:sp>
        <p:nvSpPr>
          <p:cNvPr id="3" name="Espace réservé du contenu 2"/>
          <p:cNvSpPr>
            <a:spLocks noGrp="1"/>
          </p:cNvSpPr>
          <p:nvPr>
            <p:ph idx="1"/>
          </p:nvPr>
        </p:nvSpPr>
        <p:spPr>
          <a:xfrm>
            <a:off x="1378392" y="1640736"/>
            <a:ext cx="10082088" cy="4896544"/>
          </a:xfrm>
        </p:spPr>
        <p:txBody>
          <a:bodyPr>
            <a:noAutofit/>
          </a:bodyPr>
          <a:lstStyle/>
          <a:p>
            <a:pPr>
              <a:lnSpc>
                <a:spcPct val="90000"/>
              </a:lnSpc>
              <a:spcBef>
                <a:spcPts val="1200"/>
              </a:spcBef>
              <a:spcAft>
                <a:spcPts val="1200"/>
              </a:spcAft>
            </a:pPr>
            <a:r>
              <a:rPr lang="en-US" sz="2800" dirty="0"/>
              <a:t>Leveraging and Converging HZ assistance (especially for vertical programs) can help make healthcare more accessible and affordable to needed populations</a:t>
            </a:r>
            <a:endParaRPr lang="en-US" sz="2800" dirty="0"/>
          </a:p>
          <a:p>
            <a:pPr>
              <a:lnSpc>
                <a:spcPct val="90000"/>
              </a:lnSpc>
              <a:spcBef>
                <a:spcPts val="1200"/>
              </a:spcBef>
              <a:spcAft>
                <a:spcPts val="1200"/>
              </a:spcAft>
            </a:pPr>
            <a:r>
              <a:rPr lang="en-US" sz="2800" dirty="0"/>
              <a:t>Health System strengthening depends on </a:t>
            </a:r>
            <a:r>
              <a:rPr lang="en-US" sz="2800" dirty="0"/>
              <a:t>equity </a:t>
            </a:r>
            <a:r>
              <a:rPr lang="en-US" sz="2800" dirty="0"/>
              <a:t>and good management beginning at the national level</a:t>
            </a:r>
          </a:p>
          <a:p>
            <a:pPr>
              <a:lnSpc>
                <a:spcPct val="90000"/>
              </a:lnSpc>
              <a:spcBef>
                <a:spcPts val="1200"/>
              </a:spcBef>
              <a:spcAft>
                <a:spcPts val="1200"/>
              </a:spcAft>
            </a:pPr>
            <a:r>
              <a:rPr lang="en-US" sz="2800" dirty="0"/>
              <a:t>Grants management organizations (like SANRU) can provide a platform for integrated/converged funding</a:t>
            </a:r>
            <a:endParaRPr lang="en-US" sz="2800" dirty="0"/>
          </a:p>
          <a:p>
            <a:pPr>
              <a:lnSpc>
                <a:spcPct val="90000"/>
              </a:lnSpc>
              <a:spcBef>
                <a:spcPts val="1200"/>
              </a:spcBef>
              <a:spcAft>
                <a:spcPts val="1200"/>
              </a:spcAft>
            </a:pPr>
            <a:r>
              <a:rPr lang="en-US" sz="2800" dirty="0"/>
              <a:t>Strengthening Health System needs the participation of all stakeholders</a:t>
            </a:r>
            <a:r>
              <a:rPr lang="en-US" sz="2800" dirty="0"/>
              <a:t>.</a:t>
            </a:r>
            <a:endParaRPr lang="en-US" sz="2800" dirty="0"/>
          </a:p>
        </p:txBody>
      </p:sp>
    </p:spTree>
    <p:extLst>
      <p:ext uri="{BB962C8B-B14F-4D97-AF65-F5344CB8AC3E}">
        <p14:creationId xmlns:p14="http://schemas.microsoft.com/office/powerpoint/2010/main" val="8140938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IMG_488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5750" y="25687"/>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423592" y="1700808"/>
            <a:ext cx="3178696" cy="708688"/>
          </a:xfrm>
        </p:spPr>
        <p:txBody>
          <a:bodyPr>
            <a:noAutofit/>
          </a:bodyPr>
          <a:lstStyle/>
          <a:p>
            <a:r>
              <a:rPr lang="fr-FR" sz="4400" b="1" dirty="0">
                <a:solidFill>
                  <a:schemeClr val="bg2"/>
                </a:solidFill>
              </a:rPr>
              <a:t>THANK YOU!</a:t>
            </a:r>
            <a:endParaRPr lang="fr-FR" sz="4400" b="1" dirty="0">
              <a:solidFill>
                <a:schemeClr val="bg2"/>
              </a:solidFill>
            </a:endParaRPr>
          </a:p>
        </p:txBody>
      </p:sp>
    </p:spTree>
    <p:extLst>
      <p:ext uri="{BB962C8B-B14F-4D97-AF65-F5344CB8AC3E}">
        <p14:creationId xmlns:p14="http://schemas.microsoft.com/office/powerpoint/2010/main" val="3140104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31704" y="404664"/>
            <a:ext cx="7538120" cy="3312368"/>
          </a:xfrm>
        </p:spPr>
        <p:txBody>
          <a:bodyPr>
            <a:normAutofit fontScale="90000"/>
          </a:bodyPr>
          <a:lstStyle/>
          <a:p>
            <a:pPr algn="ctr"/>
            <a:r>
              <a:rPr lang="en-US" sz="6600" b="1" dirty="0" smtClean="0"/>
              <a:t>Combating Poverty </a:t>
            </a:r>
            <a:br>
              <a:rPr lang="en-US" sz="6600" b="1" dirty="0" smtClean="0"/>
            </a:br>
            <a:r>
              <a:rPr lang="en-US" sz="6600" b="1" dirty="0" smtClean="0"/>
              <a:t>through struggle </a:t>
            </a:r>
            <a:br>
              <a:rPr lang="en-US" sz="6600" b="1" dirty="0" smtClean="0"/>
            </a:br>
            <a:r>
              <a:rPr lang="en-US" sz="6600" b="1" dirty="0" smtClean="0"/>
              <a:t>against Malaria </a:t>
            </a:r>
            <a:br>
              <a:rPr lang="en-US" sz="6600" b="1" dirty="0" smtClean="0"/>
            </a:br>
            <a:r>
              <a:rPr lang="en-US" sz="6600" b="1" dirty="0" smtClean="0"/>
              <a:t>in DR CONGO</a:t>
            </a:r>
            <a:endParaRPr lang="fr-FR" sz="6600" b="1" dirty="0"/>
          </a:p>
        </p:txBody>
      </p:sp>
      <p:sp>
        <p:nvSpPr>
          <p:cNvPr id="3" name="Sous-titre 2"/>
          <p:cNvSpPr>
            <a:spLocks noGrp="1"/>
          </p:cNvSpPr>
          <p:nvPr>
            <p:ph type="subTitle" idx="1"/>
          </p:nvPr>
        </p:nvSpPr>
        <p:spPr>
          <a:xfrm>
            <a:off x="3359696" y="4581128"/>
            <a:ext cx="4680520" cy="1143000"/>
          </a:xfrm>
        </p:spPr>
        <p:txBody>
          <a:bodyPr/>
          <a:lstStyle/>
          <a:p>
            <a:pPr algn="ctr"/>
            <a:r>
              <a:rPr lang="en-US" dirty="0" smtClean="0"/>
              <a:t>Dr. Albert KALONJI</a:t>
            </a:r>
          </a:p>
          <a:p>
            <a:pPr algn="ctr"/>
            <a:r>
              <a:rPr lang="en-US" dirty="0" smtClean="0"/>
              <a:t>Director technique, SANRU</a:t>
            </a:r>
            <a:endParaRPr lang="fr-FR" dirty="0"/>
          </a:p>
        </p:txBody>
      </p:sp>
      <p:pic>
        <p:nvPicPr>
          <p:cNvPr id="4" name="Picture 3"/>
          <p:cNvPicPr>
            <a:picLocks noChangeAspect="1"/>
          </p:cNvPicPr>
          <p:nvPr/>
        </p:nvPicPr>
        <p:blipFill>
          <a:blip r:embed="rId3">
            <a:clrChange>
              <a:clrFrom>
                <a:srgbClr val="E9FFBE"/>
              </a:clrFrom>
              <a:clrTo>
                <a:srgbClr val="E9FFBE">
                  <a:alpha val="0"/>
                </a:srgbClr>
              </a:clrTo>
            </a:clrChange>
          </a:blip>
          <a:stretch>
            <a:fillRect/>
          </a:stretch>
        </p:blipFill>
        <p:spPr>
          <a:xfrm>
            <a:off x="695400" y="836712"/>
            <a:ext cx="1887204" cy="2277862"/>
          </a:xfrm>
          <a:prstGeom prst="rect">
            <a:avLst/>
          </a:prstGeom>
        </p:spPr>
      </p:pic>
    </p:spTree>
    <p:extLst>
      <p:ext uri="{BB962C8B-B14F-4D97-AF65-F5344CB8AC3E}">
        <p14:creationId xmlns:p14="http://schemas.microsoft.com/office/powerpoint/2010/main" val="14902282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8788" y="6124"/>
            <a:ext cx="10058400" cy="838141"/>
          </a:xfrm>
        </p:spPr>
        <p:txBody>
          <a:bodyPr/>
          <a:lstStyle/>
          <a:p>
            <a:r>
              <a:rPr lang="fr-FR" b="1" dirty="0" smtClean="0"/>
              <a:t>Malaria: So</a:t>
            </a:r>
            <a:r>
              <a:rPr lang="en-US" b="1" dirty="0" smtClean="0"/>
              <a:t>me statistics </a:t>
            </a:r>
            <a:endParaRPr lang="fr-FR" b="1" dirty="0"/>
          </a:p>
        </p:txBody>
      </p:sp>
      <p:sp>
        <p:nvSpPr>
          <p:cNvPr id="3" name="Espace réservé du contenu 2"/>
          <p:cNvSpPr>
            <a:spLocks noGrp="1"/>
          </p:cNvSpPr>
          <p:nvPr>
            <p:ph idx="1"/>
          </p:nvPr>
        </p:nvSpPr>
        <p:spPr>
          <a:xfrm>
            <a:off x="551384" y="1268760"/>
            <a:ext cx="10873208" cy="4392488"/>
          </a:xfrm>
        </p:spPr>
        <p:txBody>
          <a:bodyPr>
            <a:noAutofit/>
          </a:bodyPr>
          <a:lstStyle/>
          <a:p>
            <a:pPr marL="519113" indent="-519113">
              <a:buFont typeface="Wingdings" panose="05000000000000000000" pitchFamily="2" charset="2"/>
              <a:buChar char="q"/>
            </a:pPr>
            <a:r>
              <a:rPr lang="en-US" sz="3200" dirty="0" smtClean="0"/>
              <a:t>198 </a:t>
            </a:r>
            <a:r>
              <a:rPr lang="en-US" sz="3200" dirty="0"/>
              <a:t>million people become infected each year</a:t>
            </a:r>
            <a:r>
              <a:rPr lang="en-US" sz="3200" dirty="0" smtClean="0"/>
              <a:t>.</a:t>
            </a:r>
          </a:p>
          <a:p>
            <a:pPr marL="519113" indent="-519113">
              <a:buFont typeface="Wingdings" panose="05000000000000000000" pitchFamily="2" charset="2"/>
              <a:buChar char="q"/>
            </a:pPr>
            <a:endParaRPr lang="en-US" sz="3200" dirty="0" smtClean="0"/>
          </a:p>
          <a:p>
            <a:pPr marL="519113" indent="-519113">
              <a:buFont typeface="Wingdings" panose="05000000000000000000" pitchFamily="2" charset="2"/>
              <a:buChar char="q"/>
            </a:pPr>
            <a:r>
              <a:rPr lang="en-US" sz="3200" dirty="0" smtClean="0"/>
              <a:t> </a:t>
            </a:r>
            <a:r>
              <a:rPr lang="en-US" sz="3200" dirty="0"/>
              <a:t>18 countries account for 90% of infections in sub-Saharan Africa. </a:t>
            </a:r>
            <a:endParaRPr lang="en-US" sz="3200" dirty="0" smtClean="0"/>
          </a:p>
          <a:p>
            <a:pPr marL="519113" indent="-519113">
              <a:buFont typeface="Wingdings" panose="05000000000000000000" pitchFamily="2" charset="2"/>
              <a:buChar char="q"/>
            </a:pPr>
            <a:endParaRPr lang="en-US" sz="3200" dirty="0" smtClean="0"/>
          </a:p>
          <a:p>
            <a:pPr marL="519113" indent="-519113">
              <a:buFont typeface="Wingdings" panose="05000000000000000000" pitchFamily="2" charset="2"/>
              <a:buChar char="q"/>
            </a:pPr>
            <a:r>
              <a:rPr lang="en-US" sz="3200" b="1" u="sng" dirty="0" smtClean="0"/>
              <a:t>Nigeria</a:t>
            </a:r>
            <a:r>
              <a:rPr lang="en-US" sz="3200" dirty="0" smtClean="0"/>
              <a:t> </a:t>
            </a:r>
            <a:r>
              <a:rPr lang="en-US" sz="3200" dirty="0"/>
              <a:t>(37 million infections) </a:t>
            </a:r>
            <a:r>
              <a:rPr lang="en-US" sz="3200" dirty="0" smtClean="0"/>
              <a:t>+  </a:t>
            </a:r>
            <a:r>
              <a:rPr lang="en-US" sz="3200" b="1" u="sng" dirty="0" smtClean="0"/>
              <a:t>DR Congo </a:t>
            </a:r>
            <a:r>
              <a:rPr lang="en-US" sz="3200" dirty="0"/>
              <a:t>(14 million </a:t>
            </a:r>
            <a:r>
              <a:rPr lang="en-US" sz="3200" dirty="0" smtClean="0"/>
              <a:t>infections) =  40</a:t>
            </a:r>
            <a:r>
              <a:rPr lang="en-US" sz="3200" dirty="0"/>
              <a:t>% of the estimated sub-Saharan African total.</a:t>
            </a:r>
            <a:endParaRPr lang="fr-FR" sz="3200" dirty="0"/>
          </a:p>
        </p:txBody>
      </p:sp>
    </p:spTree>
    <p:extLst>
      <p:ext uri="{BB962C8B-B14F-4D97-AF65-F5344CB8AC3E}">
        <p14:creationId xmlns:p14="http://schemas.microsoft.com/office/powerpoint/2010/main" val="3115629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5440" y="-452"/>
            <a:ext cx="10058400" cy="1008112"/>
          </a:xfrm>
        </p:spPr>
        <p:txBody>
          <a:bodyPr/>
          <a:lstStyle/>
          <a:p>
            <a:r>
              <a:rPr lang="en-US" b="1" dirty="0" smtClean="0"/>
              <a:t>Economical impacts of Malaria</a:t>
            </a:r>
            <a:endParaRPr lang="fr-FR" b="1" dirty="0"/>
          </a:p>
        </p:txBody>
      </p:sp>
      <p:sp>
        <p:nvSpPr>
          <p:cNvPr id="3" name="Espace réservé du contenu 2"/>
          <p:cNvSpPr>
            <a:spLocks noGrp="1"/>
          </p:cNvSpPr>
          <p:nvPr>
            <p:ph idx="1"/>
          </p:nvPr>
        </p:nvSpPr>
        <p:spPr>
          <a:xfrm>
            <a:off x="983432" y="1340768"/>
            <a:ext cx="10058400" cy="4023360"/>
          </a:xfrm>
        </p:spPr>
        <p:txBody>
          <a:bodyPr>
            <a:normAutofit/>
          </a:bodyPr>
          <a:lstStyle/>
          <a:p>
            <a:pPr marL="461963" indent="-461963">
              <a:buFont typeface="Wingdings" panose="05000000000000000000" pitchFamily="2" charset="2"/>
              <a:buChar char="q"/>
            </a:pPr>
            <a:r>
              <a:rPr lang="en-US" sz="2800" b="1" cap="all" dirty="0" smtClean="0"/>
              <a:t>$2 </a:t>
            </a:r>
            <a:r>
              <a:rPr lang="en-US" sz="2800" dirty="0" smtClean="0"/>
              <a:t>price of first-line treatment for malaria ( &gt; 60% people in DRC live with less 1.5$/day)</a:t>
            </a:r>
          </a:p>
          <a:p>
            <a:pPr marL="461963" indent="-461963">
              <a:buFont typeface="Wingdings" panose="05000000000000000000" pitchFamily="2" charset="2"/>
              <a:buChar char="q"/>
            </a:pPr>
            <a:endParaRPr lang="en-US" sz="2800" dirty="0" smtClean="0"/>
          </a:p>
          <a:p>
            <a:pPr marL="461963" indent="-461963">
              <a:buFont typeface="Wingdings" panose="05000000000000000000" pitchFamily="2" charset="2"/>
              <a:buChar char="q"/>
            </a:pPr>
            <a:r>
              <a:rPr lang="en-US" sz="2800" dirty="0" smtClean="0"/>
              <a:t>Decreases productivity </a:t>
            </a:r>
            <a:r>
              <a:rPr lang="en-US" sz="2800" dirty="0"/>
              <a:t>and increases the risk of poverty for the communities and countries </a:t>
            </a:r>
            <a:r>
              <a:rPr lang="en-US" sz="2800" dirty="0" smtClean="0"/>
              <a:t>affected</a:t>
            </a:r>
            <a:r>
              <a:rPr lang="en-US" sz="2800" dirty="0"/>
              <a:t> </a:t>
            </a:r>
            <a:r>
              <a:rPr lang="en-US" sz="2800" dirty="0" smtClean="0"/>
              <a:t>(ex. Raining season)</a:t>
            </a:r>
          </a:p>
          <a:p>
            <a:pPr marL="461963" indent="-461963">
              <a:buFont typeface="Wingdings" panose="05000000000000000000" pitchFamily="2" charset="2"/>
              <a:buChar char="q"/>
            </a:pPr>
            <a:endParaRPr lang="en-US" sz="2800" dirty="0" smtClean="0"/>
          </a:p>
          <a:p>
            <a:pPr marL="461963" indent="-461963">
              <a:buFont typeface="Wingdings" panose="05000000000000000000" pitchFamily="2" charset="2"/>
              <a:buChar char="q"/>
            </a:pPr>
            <a:r>
              <a:rPr lang="en-US" sz="2800" dirty="0" smtClean="0"/>
              <a:t>Increases family health spending ( as the patient of pocket is the main source of financing the health services)</a:t>
            </a:r>
          </a:p>
        </p:txBody>
      </p:sp>
    </p:spTree>
    <p:extLst>
      <p:ext uri="{BB962C8B-B14F-4D97-AF65-F5344CB8AC3E}">
        <p14:creationId xmlns:p14="http://schemas.microsoft.com/office/powerpoint/2010/main" val="4237698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3432" y="0"/>
            <a:ext cx="10058400" cy="980728"/>
          </a:xfrm>
        </p:spPr>
        <p:txBody>
          <a:bodyPr/>
          <a:lstStyle/>
          <a:p>
            <a:r>
              <a:rPr lang="en-US" b="1" dirty="0" smtClean="0"/>
              <a:t>Economical impacts of Malaria</a:t>
            </a:r>
            <a:endParaRPr lang="fr-FR" b="1" dirty="0"/>
          </a:p>
        </p:txBody>
      </p:sp>
      <p:sp>
        <p:nvSpPr>
          <p:cNvPr id="3" name="Espace réservé du contenu 2"/>
          <p:cNvSpPr>
            <a:spLocks noGrp="1"/>
          </p:cNvSpPr>
          <p:nvPr>
            <p:ph idx="1"/>
          </p:nvPr>
        </p:nvSpPr>
        <p:spPr>
          <a:xfrm>
            <a:off x="695400" y="1412776"/>
            <a:ext cx="11017224" cy="4023360"/>
          </a:xfrm>
        </p:spPr>
        <p:txBody>
          <a:bodyPr>
            <a:normAutofit/>
          </a:bodyPr>
          <a:lstStyle/>
          <a:p>
            <a:pPr marL="461963" indent="-461963">
              <a:buFont typeface="Wingdings" panose="05000000000000000000" pitchFamily="2" charset="2"/>
              <a:buChar char="q"/>
            </a:pPr>
            <a:r>
              <a:rPr lang="en-US" sz="2800" dirty="0" smtClean="0"/>
              <a:t>40% of public health spending (in highly affected country)</a:t>
            </a:r>
          </a:p>
          <a:p>
            <a:pPr marL="461963" indent="-461963">
              <a:buFont typeface="Wingdings" panose="05000000000000000000" pitchFamily="2" charset="2"/>
              <a:buChar char="q"/>
            </a:pPr>
            <a:endParaRPr lang="en-US" sz="2800" dirty="0" smtClean="0"/>
          </a:p>
          <a:p>
            <a:pPr marL="461963" indent="-461963">
              <a:buFont typeface="Wingdings" panose="05000000000000000000" pitchFamily="2" charset="2"/>
              <a:buChar char="q"/>
            </a:pPr>
            <a:r>
              <a:rPr lang="en-US" sz="2800" dirty="0"/>
              <a:t>S</a:t>
            </a:r>
            <a:r>
              <a:rPr lang="en-US" sz="2800" dirty="0" smtClean="0"/>
              <a:t>low  businesses and may slow economic growth by up to 1.3% per year. </a:t>
            </a:r>
          </a:p>
          <a:p>
            <a:pPr marL="461963" indent="-461963">
              <a:buFont typeface="Wingdings" panose="05000000000000000000" pitchFamily="2" charset="2"/>
              <a:buChar char="q"/>
            </a:pPr>
            <a:endParaRPr lang="en-US" sz="2800" dirty="0" smtClean="0"/>
          </a:p>
          <a:p>
            <a:pPr marL="461963" indent="-461963">
              <a:buFont typeface="Wingdings" panose="05000000000000000000" pitchFamily="2" charset="2"/>
              <a:buChar char="q"/>
            </a:pPr>
            <a:r>
              <a:rPr lang="en-US" sz="2800" dirty="0" smtClean="0"/>
              <a:t>In </a:t>
            </a:r>
            <a:r>
              <a:rPr lang="en-US" sz="2800" dirty="0"/>
              <a:t>total, malaria costs sub-Saharan Africa an estimated $12 billion in economic productivity, </a:t>
            </a:r>
            <a:endParaRPr lang="en-US" sz="2800" dirty="0" smtClean="0"/>
          </a:p>
        </p:txBody>
      </p:sp>
    </p:spTree>
    <p:extLst>
      <p:ext uri="{BB962C8B-B14F-4D97-AF65-F5344CB8AC3E}">
        <p14:creationId xmlns:p14="http://schemas.microsoft.com/office/powerpoint/2010/main" val="965272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416" y="10560"/>
            <a:ext cx="10058400" cy="898160"/>
          </a:xfrm>
        </p:spPr>
        <p:txBody>
          <a:bodyPr>
            <a:normAutofit/>
          </a:bodyPr>
          <a:lstStyle/>
          <a:p>
            <a:r>
              <a:rPr lang="en-US" b="1" dirty="0" smtClean="0"/>
              <a:t>Investing in Malaria struggle has a return</a:t>
            </a:r>
            <a:endParaRPr lang="fr-FR" b="1" dirty="0"/>
          </a:p>
        </p:txBody>
      </p:sp>
      <p:sp>
        <p:nvSpPr>
          <p:cNvPr id="3" name="Espace réservé du contenu 2"/>
          <p:cNvSpPr>
            <a:spLocks noGrp="1"/>
          </p:cNvSpPr>
          <p:nvPr>
            <p:ph idx="1"/>
          </p:nvPr>
        </p:nvSpPr>
        <p:spPr>
          <a:xfrm>
            <a:off x="407368" y="1196752"/>
            <a:ext cx="7200800" cy="4824536"/>
          </a:xfrm>
        </p:spPr>
        <p:txBody>
          <a:bodyPr>
            <a:normAutofit/>
          </a:bodyPr>
          <a:lstStyle/>
          <a:p>
            <a:r>
              <a:rPr lang="en-US" sz="2800" dirty="0"/>
              <a:t>The messages in</a:t>
            </a:r>
            <a:r>
              <a:rPr lang="en-US" sz="2800" i="1" dirty="0">
                <a:hlinkClick r:id="rId3"/>
              </a:rPr>
              <a:t> Cost of Inaction: A report on how inadequate investment in the Global Fund to Fight AIDS, Tuberculosis and Malaria</a:t>
            </a:r>
            <a:r>
              <a:rPr lang="en-US" sz="2800" dirty="0">
                <a:hlinkClick r:id="rId3"/>
              </a:rPr>
              <a:t> </a:t>
            </a:r>
            <a:r>
              <a:rPr lang="en-US" sz="2800" i="1" dirty="0">
                <a:hlinkClick r:id="rId3"/>
              </a:rPr>
              <a:t>will affect millions of lives</a:t>
            </a:r>
            <a:r>
              <a:rPr lang="en-US" sz="2800" dirty="0"/>
              <a:t> </a:t>
            </a:r>
            <a:r>
              <a:rPr lang="en-US" sz="2800" b="1" dirty="0" smtClean="0"/>
              <a:t>:</a:t>
            </a:r>
          </a:p>
          <a:p>
            <a:pPr lvl="2">
              <a:spcBef>
                <a:spcPts val="1200"/>
              </a:spcBef>
              <a:spcAft>
                <a:spcPts val="1200"/>
              </a:spcAft>
            </a:pPr>
            <a:r>
              <a:rPr lang="en-US" sz="2800" dirty="0" smtClean="0"/>
              <a:t>$</a:t>
            </a:r>
            <a:r>
              <a:rPr lang="en-US" sz="2800" dirty="0"/>
              <a:t>1 </a:t>
            </a:r>
            <a:r>
              <a:rPr lang="en-US" sz="2800" dirty="0" smtClean="0"/>
              <a:t>investment </a:t>
            </a:r>
            <a:r>
              <a:rPr lang="en-US" sz="2800" dirty="0"/>
              <a:t>in malaria prevention and treatment delivers a return </a:t>
            </a:r>
            <a:r>
              <a:rPr lang="en-US" sz="2800" dirty="0" smtClean="0"/>
              <a:t>of $20</a:t>
            </a:r>
            <a:r>
              <a:rPr lang="en-US" sz="2800" dirty="0"/>
              <a:t> </a:t>
            </a:r>
            <a:r>
              <a:rPr lang="en-US" sz="2800" dirty="0">
                <a:hlinkClick r:id="rId4"/>
              </a:rPr>
              <a:t>http://ow.ly/zvNWU</a:t>
            </a:r>
            <a:r>
              <a:rPr lang="en-US" sz="2800" dirty="0"/>
              <a:t>#AfricaSummit</a:t>
            </a:r>
          </a:p>
          <a:p>
            <a:pPr lvl="2">
              <a:spcBef>
                <a:spcPts val="1200"/>
              </a:spcBef>
              <a:spcAft>
                <a:spcPts val="1200"/>
              </a:spcAft>
            </a:pPr>
            <a:r>
              <a:rPr lang="en-US" sz="2800" dirty="0"/>
              <a:t>The world could gain an estimated $208 billion by 2035 through progress against #malaria. </a:t>
            </a:r>
            <a:r>
              <a:rPr lang="en-US" sz="2800" dirty="0">
                <a:hlinkClick r:id="rId4"/>
              </a:rPr>
              <a:t>http://ow.ly/zvNWU</a:t>
            </a:r>
            <a:r>
              <a:rPr lang="en-US" sz="2800" dirty="0"/>
              <a:t>#AfricaSummit</a:t>
            </a:r>
          </a:p>
          <a:p>
            <a:endParaRPr lang="fr-FR" sz="2800" dirty="0"/>
          </a:p>
        </p:txBody>
      </p:sp>
      <p:pic>
        <p:nvPicPr>
          <p:cNvPr id="4" name="Espace réservé du contenu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176" y="1196752"/>
            <a:ext cx="4392488" cy="4392488"/>
          </a:xfrm>
          <a:prstGeom prst="rect">
            <a:avLst/>
          </a:prstGeom>
        </p:spPr>
      </p:pic>
    </p:spTree>
    <p:extLst>
      <p:ext uri="{BB962C8B-B14F-4D97-AF65-F5344CB8AC3E}">
        <p14:creationId xmlns:p14="http://schemas.microsoft.com/office/powerpoint/2010/main" val="2043651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6521" y="0"/>
            <a:ext cx="10058400" cy="766133"/>
          </a:xfrm>
        </p:spPr>
        <p:txBody>
          <a:bodyPr/>
          <a:lstStyle/>
          <a:p>
            <a:r>
              <a:rPr lang="en-US" b="1" dirty="0" smtClean="0"/>
              <a:t>MALARIA PREVALENCE IN DRC</a:t>
            </a:r>
            <a:endParaRPr lang="fr-FR" b="1" dirty="0"/>
          </a:p>
        </p:txBody>
      </p:sp>
      <p:pic>
        <p:nvPicPr>
          <p:cNvPr id="3" name="Picture 2"/>
          <p:cNvPicPr>
            <a:picLocks noChangeAspect="1" noChangeArrowheads="1"/>
          </p:cNvPicPr>
          <p:nvPr/>
        </p:nvPicPr>
        <p:blipFill>
          <a:blip r:embed="rId3"/>
          <a:stretch>
            <a:fillRect/>
          </a:stretch>
        </p:blipFill>
        <p:spPr bwMode="auto">
          <a:xfrm>
            <a:off x="2374304" y="908719"/>
            <a:ext cx="6840760" cy="5393899"/>
          </a:xfrm>
          <a:prstGeom prst="rect">
            <a:avLst/>
          </a:prstGeom>
          <a:solidFill>
            <a:schemeClr val="accent5">
              <a:lumMod val="50000"/>
            </a:schemeClr>
          </a:solidFill>
          <a:ln w="38100">
            <a:solidFill>
              <a:schemeClr val="accent4">
                <a:lumMod val="50000"/>
              </a:schemeClr>
            </a:solidFill>
            <a:miter lim="800000"/>
            <a:headEnd/>
            <a:tailEnd/>
          </a:ln>
          <a:effectLst/>
        </p:spPr>
      </p:pic>
      <p:sp>
        <p:nvSpPr>
          <p:cNvPr id="4" name="ZoneTexte 3"/>
          <p:cNvSpPr txBox="1"/>
          <p:nvPr/>
        </p:nvSpPr>
        <p:spPr>
          <a:xfrm>
            <a:off x="2518320" y="1268760"/>
            <a:ext cx="2952328" cy="166199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CH" dirty="0">
                <a:solidFill>
                  <a:srgbClr val="000000"/>
                </a:solidFill>
              </a:rPr>
              <a:t>Moyennes nationales:</a:t>
            </a:r>
          </a:p>
          <a:p>
            <a:r>
              <a:rPr lang="fr-CH" sz="2800" dirty="0">
                <a:solidFill>
                  <a:srgbClr val="000000"/>
                </a:solidFill>
              </a:rPr>
              <a:t>GE: 23%</a:t>
            </a:r>
          </a:p>
          <a:p>
            <a:r>
              <a:rPr lang="fr-CH" sz="2800" dirty="0">
                <a:solidFill>
                  <a:srgbClr val="000000"/>
                </a:solidFill>
              </a:rPr>
              <a:t>RDT: 31%</a:t>
            </a:r>
          </a:p>
          <a:p>
            <a:r>
              <a:rPr lang="fr-CH" sz="2800" dirty="0">
                <a:solidFill>
                  <a:srgbClr val="000000"/>
                </a:solidFill>
              </a:rPr>
              <a:t>PCR: 34%</a:t>
            </a:r>
          </a:p>
        </p:txBody>
      </p:sp>
    </p:spTree>
    <p:extLst>
      <p:ext uri="{BB962C8B-B14F-4D97-AF65-F5344CB8AC3E}">
        <p14:creationId xmlns:p14="http://schemas.microsoft.com/office/powerpoint/2010/main" val="25486639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188641"/>
            <a:ext cx="10058400" cy="864096"/>
          </a:xfrm>
        </p:spPr>
        <p:txBody>
          <a:bodyPr/>
          <a:lstStyle/>
          <a:p>
            <a:r>
              <a:rPr lang="en-US" b="1" dirty="0" smtClean="0"/>
              <a:t>Statistics</a:t>
            </a:r>
            <a:endParaRPr lang="fr-FR" b="1" dirty="0"/>
          </a:p>
        </p:txBody>
      </p:sp>
      <p:sp>
        <p:nvSpPr>
          <p:cNvPr id="3" name="Espace réservé du contenu 2"/>
          <p:cNvSpPr>
            <a:spLocks noGrp="1"/>
          </p:cNvSpPr>
          <p:nvPr>
            <p:ph idx="1"/>
          </p:nvPr>
        </p:nvSpPr>
        <p:spPr>
          <a:xfrm>
            <a:off x="983432" y="1268760"/>
            <a:ext cx="10058400" cy="4824536"/>
          </a:xfrm>
        </p:spPr>
        <p:txBody>
          <a:bodyPr>
            <a:noAutofit/>
          </a:bodyPr>
          <a:lstStyle/>
          <a:p>
            <a:pPr marL="461963" indent="-461963">
              <a:buFont typeface="Wingdings" panose="05000000000000000000" pitchFamily="2" charset="2"/>
              <a:buChar char="q"/>
            </a:pPr>
            <a:r>
              <a:rPr lang="en-US" sz="2800" dirty="0" smtClean="0"/>
              <a:t>The country ranks second to last on the Human Development Index (186 out of 187 countries), and its per capita income, which stood at $220 in 2012, is among the lowest in the world</a:t>
            </a:r>
          </a:p>
          <a:p>
            <a:pPr marL="461963" indent="-461963">
              <a:buFont typeface="Wingdings" panose="05000000000000000000" pitchFamily="2" charset="2"/>
              <a:buChar char="q"/>
            </a:pPr>
            <a:endParaRPr lang="en-US" sz="2800" dirty="0" smtClean="0"/>
          </a:p>
          <a:p>
            <a:pPr marL="461963" indent="-461963">
              <a:buFont typeface="Wingdings" panose="05000000000000000000" pitchFamily="2" charset="2"/>
              <a:buChar char="q"/>
            </a:pPr>
            <a:r>
              <a:rPr lang="en-US" sz="2800" dirty="0" smtClean="0"/>
              <a:t>In  2013  a total of 11 363 817 cases of malaria were </a:t>
            </a:r>
            <a:r>
              <a:rPr lang="en-US" sz="2800" dirty="0" err="1" smtClean="0"/>
              <a:t>regeisterd</a:t>
            </a:r>
            <a:r>
              <a:rPr lang="en-US" sz="2800" dirty="0" smtClean="0"/>
              <a:t> (38 % external consultations)  et 955 311 case  of severe were hospitalized  </a:t>
            </a:r>
          </a:p>
          <a:p>
            <a:pPr marL="461963" indent="-461963">
              <a:buFont typeface="Wingdings" panose="05000000000000000000" pitchFamily="2" charset="2"/>
              <a:buChar char="q"/>
            </a:pPr>
            <a:endParaRPr lang="en-US" sz="2800" dirty="0" smtClean="0"/>
          </a:p>
          <a:p>
            <a:pPr marL="461963" indent="-461963">
              <a:buFont typeface="Wingdings" panose="05000000000000000000" pitchFamily="2" charset="2"/>
              <a:buChar char="q"/>
            </a:pPr>
            <a:r>
              <a:rPr lang="en-US" sz="2800" dirty="0" smtClean="0"/>
              <a:t>30 918 deaths among the hospitalized (39 % hospitalized)  </a:t>
            </a:r>
          </a:p>
          <a:p>
            <a:pPr marL="0" indent="0">
              <a:buNone/>
            </a:pPr>
            <a:r>
              <a:rPr lang="en-US" sz="1800" i="1" dirty="0" smtClean="0"/>
              <a:t>           National Program Report 2013</a:t>
            </a:r>
            <a:endParaRPr lang="en-US" sz="1800" i="1" dirty="0"/>
          </a:p>
        </p:txBody>
      </p:sp>
    </p:spTree>
    <p:extLst>
      <p:ext uri="{BB962C8B-B14F-4D97-AF65-F5344CB8AC3E}">
        <p14:creationId xmlns:p14="http://schemas.microsoft.com/office/powerpoint/2010/main" val="14612104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5480" y="-29525"/>
            <a:ext cx="9252520" cy="722221"/>
          </a:xfrm>
        </p:spPr>
        <p:txBody>
          <a:bodyPr>
            <a:normAutofit fontScale="90000"/>
          </a:bodyPr>
          <a:lstStyle/>
          <a:p>
            <a:r>
              <a:rPr lang="en-US" b="1" dirty="0" smtClean="0"/>
              <a:t>Contribution of SANRU in malaria struggle</a:t>
            </a:r>
            <a:endParaRPr lang="fr-FR"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720864"/>
            <a:ext cx="5688632" cy="560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1344" y="947459"/>
            <a:ext cx="6048672" cy="1923604"/>
          </a:xfrm>
          <a:prstGeom prst="rect">
            <a:avLst/>
          </a:prstGeom>
        </p:spPr>
        <p:txBody>
          <a:bodyPr wrap="square">
            <a:spAutoFit/>
          </a:bodyPr>
          <a:lstStyle/>
          <a:p>
            <a:r>
              <a:rPr lang="en-US" sz="2800" b="1" u="sng" dirty="0" smtClean="0">
                <a:solidFill>
                  <a:srgbClr val="000000"/>
                </a:solidFill>
              </a:rPr>
              <a:t>As </a:t>
            </a:r>
            <a:r>
              <a:rPr lang="en-US" sz="2800" b="1" u="sng" dirty="0" err="1" smtClean="0">
                <a:solidFill>
                  <a:srgbClr val="000000"/>
                </a:solidFill>
              </a:rPr>
              <a:t>Gloval</a:t>
            </a:r>
            <a:r>
              <a:rPr lang="en-US" sz="2800" b="1" u="sng" dirty="0" smtClean="0">
                <a:solidFill>
                  <a:srgbClr val="000000"/>
                </a:solidFill>
              </a:rPr>
              <a:t> Principal Recipient in DRC :</a:t>
            </a:r>
            <a:endParaRPr lang="en-US" sz="2800" dirty="0" smtClean="0">
              <a:solidFill>
                <a:srgbClr val="000000"/>
              </a:solidFill>
            </a:endParaRPr>
          </a:p>
          <a:p>
            <a:pPr>
              <a:spcBef>
                <a:spcPts val="600"/>
              </a:spcBef>
              <a:spcAft>
                <a:spcPts val="600"/>
              </a:spcAft>
              <a:buFont typeface="Wingdings" pitchFamily="2" charset="2"/>
              <a:buChar char="ü"/>
            </a:pPr>
            <a:r>
              <a:rPr lang="en-US" sz="2800" dirty="0" smtClean="0">
                <a:solidFill>
                  <a:srgbClr val="000000"/>
                </a:solidFill>
              </a:rPr>
              <a:t> </a:t>
            </a:r>
            <a:r>
              <a:rPr lang="en-US" sz="2400" dirty="0" smtClean="0">
                <a:solidFill>
                  <a:srgbClr val="000000"/>
                </a:solidFill>
              </a:rPr>
              <a:t>SANRU supports </a:t>
            </a:r>
            <a:r>
              <a:rPr lang="en-US" sz="2400" b="1" dirty="0" smtClean="0">
                <a:solidFill>
                  <a:srgbClr val="000000"/>
                </a:solidFill>
              </a:rPr>
              <a:t>5,669 Health Centers in 308 Health Zones out of a total of 516 HZs</a:t>
            </a:r>
          </a:p>
          <a:p>
            <a:pPr>
              <a:spcBef>
                <a:spcPts val="600"/>
              </a:spcBef>
              <a:spcAft>
                <a:spcPts val="600"/>
              </a:spcAft>
              <a:buFont typeface="Wingdings" pitchFamily="2" charset="2"/>
              <a:buChar char="ü"/>
            </a:pPr>
            <a:r>
              <a:rPr lang="en-US" sz="2400" dirty="0" smtClean="0">
                <a:solidFill>
                  <a:srgbClr val="000000"/>
                </a:solidFill>
              </a:rPr>
              <a:t>SANRU covers </a:t>
            </a:r>
            <a:r>
              <a:rPr lang="en-US" sz="2400" b="1" dirty="0" smtClean="0">
                <a:solidFill>
                  <a:srgbClr val="000000"/>
                </a:solidFill>
              </a:rPr>
              <a:t>44,000,000 inhabitants</a:t>
            </a:r>
            <a:r>
              <a:rPr lang="en-US" sz="2400" dirty="0" smtClean="0">
                <a:solidFill>
                  <a:srgbClr val="000000"/>
                </a:solidFill>
              </a:rPr>
              <a:t> </a:t>
            </a:r>
            <a:r>
              <a:rPr lang="en-US" sz="2400" b="1" dirty="0" smtClean="0">
                <a:solidFill>
                  <a:srgbClr val="000000"/>
                </a:solidFill>
              </a:rPr>
              <a:t>sites</a:t>
            </a:r>
            <a:endParaRPr lang="en-US" sz="2400" b="1" dirty="0">
              <a:solidFill>
                <a:srgbClr val="000000"/>
              </a:solidFill>
            </a:endParaRPr>
          </a:p>
        </p:txBody>
      </p:sp>
      <p:sp>
        <p:nvSpPr>
          <p:cNvPr id="7" name="Rectangle 6"/>
          <p:cNvSpPr/>
          <p:nvPr/>
        </p:nvSpPr>
        <p:spPr>
          <a:xfrm>
            <a:off x="134475" y="2940394"/>
            <a:ext cx="6552728" cy="984885"/>
          </a:xfrm>
          <a:prstGeom prst="rect">
            <a:avLst/>
          </a:prstGeom>
        </p:spPr>
        <p:txBody>
          <a:bodyPr wrap="square">
            <a:spAutoFit/>
          </a:bodyPr>
          <a:lstStyle/>
          <a:p>
            <a:pPr>
              <a:spcBef>
                <a:spcPts val="600"/>
              </a:spcBef>
              <a:spcAft>
                <a:spcPts val="600"/>
              </a:spcAft>
              <a:buFont typeface="Wingdings" pitchFamily="2" charset="2"/>
              <a:buChar char="ü"/>
            </a:pPr>
            <a:r>
              <a:rPr lang="en-US" sz="2400" dirty="0" smtClean="0">
                <a:solidFill>
                  <a:srgbClr val="000000"/>
                </a:solidFill>
              </a:rPr>
              <a:t>SANRU set up </a:t>
            </a:r>
            <a:r>
              <a:rPr lang="en-US" sz="2400" b="1" dirty="0" smtClean="0">
                <a:solidFill>
                  <a:srgbClr val="000000"/>
                </a:solidFill>
              </a:rPr>
              <a:t>2,422 Community-based care sites</a:t>
            </a:r>
          </a:p>
          <a:p>
            <a:pPr>
              <a:spcBef>
                <a:spcPts val="600"/>
              </a:spcBef>
              <a:spcAft>
                <a:spcPts val="600"/>
              </a:spcAft>
              <a:buFont typeface="Wingdings" pitchFamily="2" charset="2"/>
              <a:buChar char="ü"/>
            </a:pPr>
            <a:r>
              <a:rPr lang="en-US" sz="2400" b="1" dirty="0" smtClean="0">
                <a:solidFill>
                  <a:srgbClr val="000000"/>
                </a:solidFill>
              </a:rPr>
              <a:t>13 of 19 sub-recipients are FBOs.</a:t>
            </a:r>
            <a:endParaRPr lang="en-US" sz="2400" b="1" dirty="0">
              <a:solidFill>
                <a:srgbClr val="000000"/>
              </a:solidFill>
            </a:endParaRPr>
          </a:p>
        </p:txBody>
      </p:sp>
      <p:graphicFrame>
        <p:nvGraphicFramePr>
          <p:cNvPr id="8" name="Table 7"/>
          <p:cNvGraphicFramePr>
            <a:graphicFrameLocks noGrp="1"/>
          </p:cNvGraphicFramePr>
          <p:nvPr>
            <p:extLst/>
          </p:nvPr>
        </p:nvGraphicFramePr>
        <p:xfrm>
          <a:off x="1145196" y="4293096"/>
          <a:ext cx="4896544" cy="1728192"/>
        </p:xfrm>
        <a:graphic>
          <a:graphicData uri="http://schemas.openxmlformats.org/drawingml/2006/table">
            <a:tbl>
              <a:tblPr>
                <a:tableStyleId>{125E5076-3810-47DD-B79F-674D7AD40C01}</a:tableStyleId>
              </a:tblPr>
              <a:tblGrid>
                <a:gridCol w="2046709"/>
                <a:gridCol w="1337667"/>
                <a:gridCol w="1512168"/>
              </a:tblGrid>
              <a:tr h="504056">
                <a:tc>
                  <a:txBody>
                    <a:bodyPr/>
                    <a:lstStyle/>
                    <a:p>
                      <a:pPr algn="ctr" fontAlgn="ctr"/>
                      <a:r>
                        <a:rPr lang="fr-FR" sz="2400" b="1" u="none" strike="noStrike" dirty="0" err="1" smtClean="0">
                          <a:solidFill>
                            <a:schemeClr val="tx1"/>
                          </a:solidFill>
                          <a:effectLst/>
                        </a:rPr>
                        <a:t>Planned</a:t>
                      </a:r>
                      <a:r>
                        <a:rPr lang="fr-FR" sz="2400" b="1" u="none" strike="noStrike" baseline="0" dirty="0" smtClean="0">
                          <a:solidFill>
                            <a:schemeClr val="tx1"/>
                          </a:solidFill>
                          <a:effectLst/>
                        </a:rPr>
                        <a:t> </a:t>
                      </a:r>
                      <a:r>
                        <a:rPr lang="fr-FR" sz="2400" b="1" u="none" strike="noStrike" baseline="0" dirty="0" err="1" smtClean="0">
                          <a:solidFill>
                            <a:schemeClr val="tx1"/>
                          </a:solidFill>
                          <a:effectLst/>
                        </a:rPr>
                        <a:t>Results</a:t>
                      </a:r>
                      <a:endParaRPr lang="fr-FR" sz="2400" b="1" i="0" u="none" strike="noStrike" dirty="0">
                        <a:solidFill>
                          <a:schemeClr val="tx1"/>
                        </a:solidFill>
                        <a:effectLst/>
                        <a:latin typeface="Calibri"/>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2400" b="1" u="none" strike="noStrike" dirty="0" smtClean="0">
                          <a:solidFill>
                            <a:schemeClr val="tx1"/>
                          </a:solidFill>
                          <a:effectLst/>
                        </a:rPr>
                        <a:t>2012-14</a:t>
                      </a:r>
                      <a:endParaRPr lang="fr-FR" sz="2400" b="1" i="0" u="none" strike="noStrike" dirty="0">
                        <a:solidFill>
                          <a:schemeClr val="tx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2400" b="1" u="none" strike="noStrike" dirty="0" smtClean="0">
                          <a:solidFill>
                            <a:schemeClr val="tx1"/>
                          </a:solidFill>
                          <a:effectLst/>
                        </a:rPr>
                        <a:t>2015-17</a:t>
                      </a:r>
                      <a:endParaRPr lang="fr-FR" sz="2400" b="1" i="0" u="none" strike="noStrike" dirty="0">
                        <a:solidFill>
                          <a:schemeClr val="tx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48">
                <a:tc>
                  <a:txBody>
                    <a:bodyPr/>
                    <a:lstStyle/>
                    <a:p>
                      <a:pPr algn="l" fontAlgn="b"/>
                      <a:r>
                        <a:rPr lang="fr-FR" sz="2000" u="none" strike="noStrike" dirty="0" smtClean="0">
                          <a:solidFill>
                            <a:schemeClr val="tx1"/>
                          </a:solidFill>
                          <a:effectLst/>
                        </a:rPr>
                        <a:t>ACT </a:t>
                      </a:r>
                      <a:r>
                        <a:rPr lang="fr-FR" sz="2000" u="none" strike="noStrike" dirty="0" err="1" smtClean="0">
                          <a:solidFill>
                            <a:schemeClr val="tx1"/>
                          </a:solidFill>
                          <a:effectLst/>
                        </a:rPr>
                        <a:t>Treatments</a:t>
                      </a:r>
                      <a:endParaRPr lang="fr-FR" sz="2000" b="1" i="0" u="none" strike="noStrike" dirty="0">
                        <a:solidFill>
                          <a:schemeClr val="tx1"/>
                        </a:solidFill>
                        <a:effectLst/>
                        <a:latin typeface="Calibri"/>
                      </a:endParaRP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2000" u="none" strike="noStrike" dirty="0" smtClean="0">
                          <a:solidFill>
                            <a:schemeClr val="tx1"/>
                          </a:solidFill>
                          <a:effectLst/>
                        </a:rPr>
                        <a:t>19,942,091</a:t>
                      </a:r>
                      <a:endParaRPr lang="fr-FR" sz="2000" b="1"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2000" u="none" strike="noStrike" dirty="0" smtClean="0">
                          <a:solidFill>
                            <a:schemeClr val="tx1"/>
                          </a:solidFill>
                          <a:effectLst/>
                        </a:rPr>
                        <a:t>31,293,387</a:t>
                      </a:r>
                      <a:endParaRPr lang="fr-FR" sz="2000" b="1"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48">
                <a:tc>
                  <a:txBody>
                    <a:bodyPr/>
                    <a:lstStyle/>
                    <a:p>
                      <a:pPr algn="l" fontAlgn="b"/>
                      <a:r>
                        <a:rPr lang="en-US" sz="2000" u="none" strike="noStrike" dirty="0" smtClean="0">
                          <a:solidFill>
                            <a:schemeClr val="tx1"/>
                          </a:solidFill>
                          <a:effectLst/>
                        </a:rPr>
                        <a:t>LLINs (</a:t>
                      </a:r>
                      <a:r>
                        <a:rPr lang="en-US" sz="2000" u="none" strike="noStrike" dirty="0" err="1" smtClean="0">
                          <a:solidFill>
                            <a:schemeClr val="tx1"/>
                          </a:solidFill>
                          <a:effectLst/>
                        </a:rPr>
                        <a:t>bednets</a:t>
                      </a:r>
                      <a:r>
                        <a:rPr lang="en-US" sz="2000" u="none" strike="noStrike" dirty="0" smtClean="0">
                          <a:solidFill>
                            <a:schemeClr val="tx1"/>
                          </a:solidFill>
                          <a:effectLst/>
                        </a:rPr>
                        <a:t>)</a:t>
                      </a:r>
                      <a:endParaRPr lang="fr-FR" sz="2000" b="1" i="0" u="none" strike="noStrike" dirty="0">
                        <a:solidFill>
                          <a:schemeClr val="tx1"/>
                        </a:solidFill>
                        <a:effectLst/>
                        <a:latin typeface="Calibri"/>
                      </a:endParaRP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2000" u="none" strike="noStrike" dirty="0" smtClean="0">
                          <a:solidFill>
                            <a:schemeClr val="tx1"/>
                          </a:solidFill>
                          <a:effectLst/>
                        </a:rPr>
                        <a:t>5,970,257</a:t>
                      </a:r>
                      <a:endParaRPr lang="fr-FR" sz="2000" b="1"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2000" u="none" strike="noStrike" dirty="0" smtClean="0">
                          <a:solidFill>
                            <a:schemeClr val="tx1"/>
                          </a:solidFill>
                          <a:effectLst/>
                        </a:rPr>
                        <a:t>8,695,772</a:t>
                      </a:r>
                      <a:endParaRPr lang="fr-FR" sz="2000" b="1"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40">
                <a:tc>
                  <a:txBody>
                    <a:bodyPr/>
                    <a:lstStyle/>
                    <a:p>
                      <a:pPr algn="l" fontAlgn="b"/>
                      <a:r>
                        <a:rPr lang="fr-FR" sz="2000" u="none" strike="noStrike" dirty="0" smtClean="0">
                          <a:solidFill>
                            <a:schemeClr val="tx1"/>
                          </a:solidFill>
                          <a:effectLst/>
                        </a:rPr>
                        <a:t>RDT (</a:t>
                      </a:r>
                      <a:r>
                        <a:rPr lang="fr-FR" sz="2000" u="none" strike="noStrike" dirty="0" err="1" smtClean="0">
                          <a:solidFill>
                            <a:schemeClr val="tx1"/>
                          </a:solidFill>
                          <a:effectLst/>
                        </a:rPr>
                        <a:t>rapid</a:t>
                      </a:r>
                      <a:r>
                        <a:rPr lang="fr-FR" sz="2000" u="none" strike="noStrike" dirty="0" smtClean="0">
                          <a:solidFill>
                            <a:schemeClr val="tx1"/>
                          </a:solidFill>
                          <a:effectLst/>
                        </a:rPr>
                        <a:t> tests)</a:t>
                      </a:r>
                      <a:endParaRPr lang="fr-FR" sz="2000" b="1" i="0" u="none" strike="noStrike" dirty="0">
                        <a:solidFill>
                          <a:schemeClr val="tx1"/>
                        </a:solidFill>
                        <a:effectLst/>
                        <a:latin typeface="Calibri"/>
                      </a:endParaRPr>
                    </a:p>
                  </a:txBody>
                  <a:tcPr marL="9525" marR="9525" marT="952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fr-FR" sz="2000" u="none" strike="noStrike" dirty="0" smtClean="0">
                          <a:solidFill>
                            <a:schemeClr val="tx1"/>
                          </a:solidFill>
                          <a:effectLst/>
                        </a:rPr>
                        <a:t>45,089,525</a:t>
                      </a:r>
                      <a:endParaRPr lang="fr-FR" sz="2000" b="1"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fr-FR" sz="2000" u="none" strike="noStrike" dirty="0" smtClean="0">
                          <a:solidFill>
                            <a:schemeClr val="tx1"/>
                          </a:solidFill>
                          <a:effectLst/>
                        </a:rPr>
                        <a:t>49,165,708</a:t>
                      </a:r>
                      <a:endParaRPr lang="fr-FR" sz="2000" b="1"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9" name="Rectangle 8"/>
          <p:cNvSpPr/>
          <p:nvPr/>
        </p:nvSpPr>
        <p:spPr>
          <a:xfrm>
            <a:off x="1415480" y="3933056"/>
            <a:ext cx="4276235" cy="369332"/>
          </a:xfrm>
          <a:prstGeom prst="rect">
            <a:avLst/>
          </a:prstGeom>
        </p:spPr>
        <p:txBody>
          <a:bodyPr wrap="none">
            <a:spAutoFit/>
          </a:bodyPr>
          <a:lstStyle/>
          <a:p>
            <a:r>
              <a:rPr lang="en-US" dirty="0">
                <a:solidFill>
                  <a:srgbClr val="000000"/>
                </a:solidFill>
              </a:rPr>
              <a:t>SANRU Supply Chain Management Support </a:t>
            </a:r>
          </a:p>
        </p:txBody>
      </p:sp>
    </p:spTree>
    <p:extLst>
      <p:ext uri="{BB962C8B-B14F-4D97-AF65-F5344CB8AC3E}">
        <p14:creationId xmlns:p14="http://schemas.microsoft.com/office/powerpoint/2010/main" val="1013749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269" y="127134"/>
            <a:ext cx="7581529" cy="1280890"/>
          </a:xfrm>
        </p:spPr>
        <p:txBody>
          <a:bodyPr/>
          <a:lstStyle/>
          <a:p>
            <a:pPr algn="ctr"/>
            <a:r>
              <a:rPr lang="en-US" b="1" dirty="0" err="1" smtClean="0"/>
              <a:t>Appui</a:t>
            </a:r>
            <a:r>
              <a:rPr lang="en-US" b="1" dirty="0" smtClean="0"/>
              <a:t> Global:</a:t>
            </a:r>
            <a:br>
              <a:rPr lang="en-US" b="1" dirty="0" smtClean="0"/>
            </a:br>
            <a:r>
              <a:rPr lang="en-US" b="1" dirty="0" smtClean="0"/>
              <a:t>Health Systems Strengthening</a:t>
            </a:r>
            <a:endParaRPr lang="en-US" b="1" dirty="0"/>
          </a:p>
        </p:txBody>
      </p:sp>
      <p:sp>
        <p:nvSpPr>
          <p:cNvPr id="3" name="Content Placeholder 2"/>
          <p:cNvSpPr>
            <a:spLocks noGrp="1"/>
          </p:cNvSpPr>
          <p:nvPr>
            <p:ph idx="1"/>
          </p:nvPr>
        </p:nvSpPr>
        <p:spPr>
          <a:xfrm>
            <a:off x="1722268" y="1509204"/>
            <a:ext cx="6469231" cy="5255580"/>
          </a:xfrm>
        </p:spPr>
        <p:txBody>
          <a:bodyPr>
            <a:normAutofit/>
          </a:bodyPr>
          <a:lstStyle/>
          <a:p>
            <a:pPr>
              <a:lnSpc>
                <a:spcPct val="105000"/>
              </a:lnSpc>
              <a:spcAft>
                <a:spcPts val="600"/>
              </a:spcAft>
            </a:pPr>
            <a:r>
              <a:rPr lang="en-US" sz="2800" kern="0" dirty="0"/>
              <a:t>Support – financial, material, and technical – was provided to the health zones to strengthen their capacity in the provision of a  package of services  required to meet at least 90% of the medical needs of the population.</a:t>
            </a:r>
          </a:p>
          <a:p>
            <a:pPr>
              <a:lnSpc>
                <a:spcPct val="105000"/>
              </a:lnSpc>
              <a:spcAft>
                <a:spcPts val="600"/>
              </a:spcAft>
            </a:pPr>
            <a:r>
              <a:rPr lang="en-US" sz="2800" kern="0" dirty="0"/>
              <a:t>H</a:t>
            </a:r>
            <a:r>
              <a:rPr lang="en-US" sz="2800" kern="0" dirty="0" smtClean="0"/>
              <a:t>ealth </a:t>
            </a:r>
            <a:r>
              <a:rPr lang="en-US" sz="2800" kern="0" dirty="0"/>
              <a:t>zones developed a very strong auto-financing capability to cover more than 50% of their functioning costs from user fees</a:t>
            </a:r>
            <a:r>
              <a:rPr lang="en-US" sz="2800" kern="0" dirty="0" smtClean="0"/>
              <a:t>.</a:t>
            </a:r>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5300" y="818631"/>
            <a:ext cx="4000500" cy="551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01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38" y="-103117"/>
            <a:ext cx="6768752" cy="864096"/>
          </a:xfrm>
        </p:spPr>
        <p:txBody>
          <a:bodyPr/>
          <a:lstStyle/>
          <a:p>
            <a:r>
              <a:rPr lang="en-US" b="1" dirty="0"/>
              <a:t>Teaming up against </a:t>
            </a:r>
            <a:r>
              <a:rPr lang="en-US" b="1" dirty="0" smtClean="0"/>
              <a:t>Malaria</a:t>
            </a:r>
            <a:endParaRPr lang="en-US" dirty="0"/>
          </a:p>
        </p:txBody>
      </p:sp>
      <p:graphicFrame>
        <p:nvGraphicFramePr>
          <p:cNvPr id="4" name="Graphique 16"/>
          <p:cNvGraphicFramePr/>
          <p:nvPr>
            <p:extLst/>
          </p:nvPr>
        </p:nvGraphicFramePr>
        <p:xfrm>
          <a:off x="690073" y="1700808"/>
          <a:ext cx="4932039" cy="414908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noChangeArrowheads="1"/>
          </p:cNvPicPr>
          <p:nvPr/>
        </p:nvPicPr>
        <p:blipFill>
          <a:blip r:embed="rId3" cstate="print"/>
          <a:srcRect/>
          <a:stretch>
            <a:fillRect/>
          </a:stretch>
        </p:blipFill>
        <p:spPr bwMode="auto">
          <a:xfrm>
            <a:off x="2726564" y="3952627"/>
            <a:ext cx="1496933" cy="595014"/>
          </a:xfrm>
          <a:prstGeom prst="rect">
            <a:avLst/>
          </a:prstGeom>
          <a:noFill/>
          <a:ln w="9525">
            <a:noFill/>
            <a:miter lim="800000"/>
            <a:headEnd/>
            <a:tailEnd/>
          </a:ln>
          <a:effectLst/>
        </p:spPr>
      </p:pic>
      <p:pic>
        <p:nvPicPr>
          <p:cNvPr id="6" name="Picture 3" descr="French_RGB"/>
          <p:cNvPicPr>
            <a:picLocks noChangeAspect="1"/>
          </p:cNvPicPr>
          <p:nvPr/>
        </p:nvPicPr>
        <p:blipFill>
          <a:blip r:embed="rId4" cstate="print"/>
          <a:srcRect/>
          <a:stretch>
            <a:fillRect/>
          </a:stretch>
        </p:blipFill>
        <p:spPr bwMode="auto">
          <a:xfrm>
            <a:off x="1433457" y="4585776"/>
            <a:ext cx="2790040" cy="763511"/>
          </a:xfrm>
          <a:prstGeom prst="rect">
            <a:avLst/>
          </a:prstGeom>
          <a:noFill/>
          <a:ln w="9525">
            <a:noFill/>
            <a:miter lim="800000"/>
            <a:headEnd/>
            <a:tailEnd/>
          </a:ln>
        </p:spPr>
      </p:pic>
      <p:pic>
        <p:nvPicPr>
          <p:cNvPr id="7" name="Picture 1"/>
          <p:cNvPicPr>
            <a:picLocks noChangeAspect="1" noChangeArrowheads="1"/>
          </p:cNvPicPr>
          <p:nvPr/>
        </p:nvPicPr>
        <p:blipFill>
          <a:blip r:embed="rId5" cstate="print"/>
          <a:srcRect/>
          <a:stretch>
            <a:fillRect/>
          </a:stretch>
        </p:blipFill>
        <p:spPr bwMode="auto">
          <a:xfrm>
            <a:off x="3410328" y="3289973"/>
            <a:ext cx="803712" cy="624519"/>
          </a:xfrm>
          <a:prstGeom prst="rect">
            <a:avLst/>
          </a:prstGeom>
          <a:noFill/>
          <a:ln w="9525">
            <a:noFill/>
            <a:miter lim="800000"/>
            <a:headEnd/>
            <a:tailEnd/>
          </a:ln>
          <a:effectLst/>
        </p:spPr>
      </p:pic>
      <p:pic>
        <p:nvPicPr>
          <p:cNvPr id="8" name="Picture 3" descr="http://www.info-afrique.com/wp-content/uploads/2013/11/afrique-coree-du-sud.png"/>
          <p:cNvPicPr>
            <a:picLocks noChangeAspect="1" noChangeArrowheads="1"/>
          </p:cNvPicPr>
          <p:nvPr/>
        </p:nvPicPr>
        <p:blipFill>
          <a:blip r:embed="rId6" cstate="print"/>
          <a:srcRect/>
          <a:stretch>
            <a:fillRect/>
          </a:stretch>
        </p:blipFill>
        <p:spPr bwMode="auto">
          <a:xfrm>
            <a:off x="3389735" y="2639768"/>
            <a:ext cx="810234" cy="540263"/>
          </a:xfrm>
          <a:prstGeom prst="rect">
            <a:avLst/>
          </a:prstGeom>
          <a:noFill/>
        </p:spPr>
      </p:pic>
      <p:sp>
        <p:nvSpPr>
          <p:cNvPr id="9" name="Rectangle avec flèche vers la gauche 21"/>
          <p:cNvSpPr/>
          <p:nvPr/>
        </p:nvSpPr>
        <p:spPr>
          <a:xfrm>
            <a:off x="4301758" y="2555642"/>
            <a:ext cx="867320" cy="56847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H" sz="1200" b="1" dirty="0">
                <a:solidFill>
                  <a:srgbClr val="000000"/>
                </a:solidFill>
              </a:rPr>
              <a:t>5 ZS</a:t>
            </a:r>
          </a:p>
        </p:txBody>
      </p:sp>
      <p:sp>
        <p:nvSpPr>
          <p:cNvPr id="10" name="Rectangle avec flèche vers la gauche 21"/>
          <p:cNvSpPr/>
          <p:nvPr/>
        </p:nvSpPr>
        <p:spPr>
          <a:xfrm>
            <a:off x="4301758" y="3166464"/>
            <a:ext cx="867320" cy="56847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H" sz="1200" b="1" dirty="0" smtClean="0">
                <a:solidFill>
                  <a:srgbClr val="000000"/>
                </a:solidFill>
              </a:rPr>
              <a:t>56 </a:t>
            </a:r>
            <a:r>
              <a:rPr lang="fr-CH" sz="1200" b="1" dirty="0">
                <a:solidFill>
                  <a:srgbClr val="000000"/>
                </a:solidFill>
              </a:rPr>
              <a:t>ZS</a:t>
            </a:r>
          </a:p>
        </p:txBody>
      </p:sp>
      <p:sp>
        <p:nvSpPr>
          <p:cNvPr id="11" name="Rectangle avec flèche vers la gauche 21"/>
          <p:cNvSpPr/>
          <p:nvPr/>
        </p:nvSpPr>
        <p:spPr>
          <a:xfrm>
            <a:off x="4284842" y="3826409"/>
            <a:ext cx="867320" cy="56847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H" sz="1200" b="1" dirty="0" smtClean="0">
                <a:solidFill>
                  <a:srgbClr val="000000"/>
                </a:solidFill>
              </a:rPr>
              <a:t>181 </a:t>
            </a:r>
            <a:r>
              <a:rPr lang="fr-CH" sz="1200" b="1" dirty="0">
                <a:solidFill>
                  <a:srgbClr val="000000"/>
                </a:solidFill>
              </a:rPr>
              <a:t>ZS</a:t>
            </a:r>
          </a:p>
        </p:txBody>
      </p:sp>
      <p:sp>
        <p:nvSpPr>
          <p:cNvPr id="12" name="Rectangle avec flèche vers la gauche 21"/>
          <p:cNvSpPr/>
          <p:nvPr/>
        </p:nvSpPr>
        <p:spPr>
          <a:xfrm>
            <a:off x="4308951" y="4658365"/>
            <a:ext cx="867320" cy="56847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CH" sz="1200" b="1" dirty="0" smtClean="0">
                <a:solidFill>
                  <a:srgbClr val="000000"/>
                </a:solidFill>
              </a:rPr>
              <a:t>308 </a:t>
            </a:r>
            <a:r>
              <a:rPr lang="fr-CH" sz="1200" b="1" dirty="0">
                <a:solidFill>
                  <a:srgbClr val="000000"/>
                </a:solidFill>
              </a:rPr>
              <a:t>ZS</a:t>
            </a:r>
          </a:p>
        </p:txBody>
      </p:sp>
      <p:grpSp>
        <p:nvGrpSpPr>
          <p:cNvPr id="14" name="Group 4"/>
          <p:cNvGrpSpPr>
            <a:grpSpLocks/>
          </p:cNvGrpSpPr>
          <p:nvPr/>
        </p:nvGrpSpPr>
        <p:grpSpPr bwMode="auto">
          <a:xfrm>
            <a:off x="6096000" y="178167"/>
            <a:ext cx="6048672" cy="6003727"/>
            <a:chOff x="2434297" y="675119"/>
            <a:chExt cx="6959600" cy="6289210"/>
          </a:xfrm>
        </p:grpSpPr>
        <p:pic>
          <p:nvPicPr>
            <p:cNvPr id="15"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91576" y="4483929"/>
              <a:ext cx="2616200" cy="248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34297" y="675119"/>
              <a:ext cx="6959600" cy="623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21759" y="1555009"/>
              <a:ext cx="1358036" cy="10480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3201178" y="3745745"/>
              <a:ext cx="152396" cy="15239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9" name="Image 3"/>
          <p:cNvPicPr>
            <a:picLocks noChangeAspect="1" noChangeArrowheads="1"/>
          </p:cNvPicPr>
          <p:nvPr/>
        </p:nvPicPr>
        <p:blipFill>
          <a:blip r:embed="rId10" cstate="print"/>
          <a:srcRect/>
          <a:stretch>
            <a:fillRect/>
          </a:stretch>
        </p:blipFill>
        <p:spPr bwMode="auto">
          <a:xfrm>
            <a:off x="3621582" y="734470"/>
            <a:ext cx="687369" cy="654349"/>
          </a:xfrm>
          <a:prstGeom prst="rect">
            <a:avLst/>
          </a:prstGeom>
          <a:noFill/>
          <a:ln w="9525">
            <a:noFill/>
            <a:miter lim="800000"/>
            <a:headEnd/>
            <a:tailEnd/>
          </a:ln>
        </p:spPr>
      </p:pic>
      <p:pic>
        <p:nvPicPr>
          <p:cNvPr id="2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8086" y="683910"/>
            <a:ext cx="1047750" cy="5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cteur droit 11"/>
          <p:cNvCxnSpPr/>
          <p:nvPr/>
        </p:nvCxnSpPr>
        <p:spPr>
          <a:xfrm rot="16200000" flipV="1">
            <a:off x="6077116" y="2360138"/>
            <a:ext cx="1000132" cy="3571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Connecteur droit 12"/>
          <p:cNvCxnSpPr/>
          <p:nvPr/>
        </p:nvCxnSpPr>
        <p:spPr>
          <a:xfrm rot="5400000" flipH="1" flipV="1">
            <a:off x="6781182" y="2254572"/>
            <a:ext cx="976318" cy="68738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TextBox 12"/>
          <p:cNvSpPr txBox="1">
            <a:spLocks noChangeArrowheads="1"/>
          </p:cNvSpPr>
          <p:nvPr/>
        </p:nvSpPr>
        <p:spPr bwMode="auto">
          <a:xfrm>
            <a:off x="8106618" y="5217408"/>
            <a:ext cx="13017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fr-FR" altLang="en-US" sz="800" dirty="0" smtClean="0">
                <a:solidFill>
                  <a:prstClr val="black"/>
                </a:solidFill>
                <a:latin typeface="Calibri" panose="020F0502020204030204" pitchFamily="34" charset="0"/>
              </a:rPr>
              <a:t>/UNICEF</a:t>
            </a:r>
          </a:p>
        </p:txBody>
      </p:sp>
      <p:sp>
        <p:nvSpPr>
          <p:cNvPr id="28" name="TextBox 14"/>
          <p:cNvSpPr txBox="1">
            <a:spLocks noChangeArrowheads="1"/>
          </p:cNvSpPr>
          <p:nvPr/>
        </p:nvSpPr>
        <p:spPr bwMode="auto">
          <a:xfrm>
            <a:off x="7573868" y="4487745"/>
            <a:ext cx="14557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fr-FR" altLang="en-US" sz="800" dirty="0" smtClean="0">
                <a:solidFill>
                  <a:prstClr val="black"/>
                </a:solidFill>
                <a:latin typeface="Calibri" panose="020F0502020204030204" pitchFamily="34" charset="0"/>
              </a:rPr>
              <a:t> Dont 27 MSH/SPP/UNICEF</a:t>
            </a:r>
          </a:p>
        </p:txBody>
      </p:sp>
    </p:spTree>
    <p:extLst>
      <p:ext uri="{BB962C8B-B14F-4D97-AF65-F5344CB8AC3E}">
        <p14:creationId xmlns:p14="http://schemas.microsoft.com/office/powerpoint/2010/main" val="3194114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phique 12"/>
          <p:cNvGraphicFramePr/>
          <p:nvPr>
            <p:extLst/>
          </p:nvPr>
        </p:nvGraphicFramePr>
        <p:xfrm>
          <a:off x="479376" y="1119648"/>
          <a:ext cx="10873208" cy="43656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phique 14"/>
          <p:cNvGraphicFramePr/>
          <p:nvPr>
            <p:extLst/>
          </p:nvPr>
        </p:nvGraphicFramePr>
        <p:xfrm>
          <a:off x="3143672" y="981298"/>
          <a:ext cx="6197734" cy="4365671"/>
        </p:xfrm>
        <a:graphic>
          <a:graphicData uri="http://schemas.openxmlformats.org/drawingml/2006/chart">
            <c:chart xmlns:c="http://schemas.openxmlformats.org/drawingml/2006/chart" xmlns:r="http://schemas.openxmlformats.org/officeDocument/2006/relationships" r:id="rId4"/>
          </a:graphicData>
        </a:graphic>
      </p:graphicFrame>
      <p:sp>
        <p:nvSpPr>
          <p:cNvPr id="18" name="Title 1"/>
          <p:cNvSpPr>
            <a:spLocks noGrp="1"/>
          </p:cNvSpPr>
          <p:nvPr>
            <p:ph type="title"/>
          </p:nvPr>
        </p:nvSpPr>
        <p:spPr bwMode="auto">
          <a:xfrm>
            <a:off x="1854521" y="338356"/>
            <a:ext cx="8579700" cy="813481"/>
          </a:xfrm>
          <a:noFill/>
          <a:ln>
            <a:miter lim="800000"/>
            <a:headEnd/>
            <a:tailEnd/>
          </a:ln>
        </p:spPr>
        <p:txBody>
          <a:bodyPr vert="horz" wrap="square" lIns="91440" tIns="45720" rIns="91440" bIns="45720" numCol="1" rtlCol="0" anchor="t" anchorCtr="0" compatLnSpc="1">
            <a:prstTxWarp prst="textNoShape">
              <a:avLst/>
            </a:prstTxWarp>
            <a:normAutofit/>
          </a:bodyPr>
          <a:lstStyle/>
          <a:p>
            <a:r>
              <a:rPr lang="fr-BE" sz="3600" b="1" dirty="0"/>
              <a:t>I. Case </a:t>
            </a:r>
            <a:r>
              <a:rPr lang="fr-BE" sz="3600" b="1" dirty="0" smtClean="0"/>
              <a:t>management </a:t>
            </a:r>
            <a:r>
              <a:rPr lang="fr-CD" sz="3600" b="1" dirty="0" err="1"/>
              <a:t>Results</a:t>
            </a:r>
            <a:r>
              <a:rPr lang="fr-CD" sz="3600" b="1" dirty="0"/>
              <a:t>  </a:t>
            </a:r>
            <a:r>
              <a:rPr lang="fr-CD" sz="3600" b="1" dirty="0" smtClean="0"/>
              <a:t>trends </a:t>
            </a:r>
            <a:r>
              <a:rPr lang="fr-CD" sz="3600" b="1" dirty="0"/>
              <a:t>to 2014 (2)</a:t>
            </a:r>
            <a:endParaRPr lang="fr-FR" sz="3600" b="1" dirty="0"/>
          </a:p>
        </p:txBody>
      </p:sp>
      <p:pic>
        <p:nvPicPr>
          <p:cNvPr id="21" name="Picture 3" descr="PNLP_logo"/>
          <p:cNvPicPr>
            <a:picLocks noChangeAspect="1" noChangeArrowheads="1"/>
          </p:cNvPicPr>
          <p:nvPr/>
        </p:nvPicPr>
        <p:blipFill>
          <a:blip r:embed="rId5" cstate="print"/>
          <a:srcRect/>
          <a:stretch>
            <a:fillRect/>
          </a:stretch>
        </p:blipFill>
        <p:spPr bwMode="auto">
          <a:xfrm>
            <a:off x="10488488" y="188640"/>
            <a:ext cx="772620" cy="702284"/>
          </a:xfrm>
          <a:prstGeom prst="rect">
            <a:avLst/>
          </a:prstGeom>
          <a:noFill/>
          <a:ln w="9525">
            <a:noFill/>
            <a:miter lim="800000"/>
            <a:headEnd/>
            <a:tailEnd/>
          </a:ln>
        </p:spPr>
      </p:pic>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599" y="100143"/>
            <a:ext cx="1175922" cy="64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987904"/>
      </p:ext>
    </p:extLst>
  </p:cSld>
  <p:clrMapOvr>
    <a:masterClrMapping/>
  </p:clrMapOvr>
  <p:transition>
    <p:wipe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title"/>
          </p:nvPr>
        </p:nvSpPr>
        <p:spPr>
          <a:xfrm>
            <a:off x="1786574" y="176507"/>
            <a:ext cx="8618850" cy="428604"/>
          </a:xfrm>
        </p:spPr>
        <p:txBody>
          <a:bodyPr>
            <a:noAutofit/>
          </a:bodyPr>
          <a:lstStyle/>
          <a:p>
            <a:pPr marL="179388" indent="-179388">
              <a:spcBef>
                <a:spcPct val="65000"/>
              </a:spcBef>
            </a:pPr>
            <a:r>
              <a:rPr lang="fr-FR" sz="3200" b="1" dirty="0" smtClean="0"/>
              <a:t>Usage of Long-Lasting Insecticide-</a:t>
            </a:r>
            <a:r>
              <a:rPr lang="fr-FR" sz="3200" b="1" dirty="0" err="1" smtClean="0"/>
              <a:t>treated</a:t>
            </a:r>
            <a:r>
              <a:rPr lang="fr-FR" sz="3200" b="1" dirty="0" smtClean="0"/>
              <a:t> Nets (</a:t>
            </a:r>
            <a:r>
              <a:rPr lang="fr-FR" sz="3200" b="1" dirty="0" err="1" smtClean="0"/>
              <a:t>LLINs</a:t>
            </a:r>
            <a:r>
              <a:rPr lang="fr-FR" sz="3200" b="1" dirty="0" smtClean="0"/>
              <a:t>)</a:t>
            </a:r>
            <a:endParaRPr lang="fr-FR" sz="3600" b="1" dirty="0"/>
          </a:p>
        </p:txBody>
      </p:sp>
      <p:pic>
        <p:nvPicPr>
          <p:cNvPr id="31" name="Image 3"/>
          <p:cNvPicPr>
            <a:picLocks noChangeAspect="1" noChangeArrowheads="1"/>
          </p:cNvPicPr>
          <p:nvPr/>
        </p:nvPicPr>
        <p:blipFill>
          <a:blip r:embed="rId3" cstate="print"/>
          <a:srcRect/>
          <a:stretch>
            <a:fillRect/>
          </a:stretch>
        </p:blipFill>
        <p:spPr bwMode="auto">
          <a:xfrm>
            <a:off x="10485050" y="130088"/>
            <a:ext cx="750829" cy="714760"/>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445" y="152766"/>
            <a:ext cx="1220503" cy="66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4146793" y="635349"/>
            <a:ext cx="3898413" cy="5587301"/>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4942447" y="6063785"/>
            <a:ext cx="2664296" cy="317730"/>
          </a:xfrm>
          <a:prstGeom prst="rect">
            <a:avLst/>
          </a:prstGeom>
        </p:spPr>
      </p:pic>
      <p:sp>
        <p:nvSpPr>
          <p:cNvPr id="6" name="TextBox 5"/>
          <p:cNvSpPr txBox="1"/>
          <p:nvPr/>
        </p:nvSpPr>
        <p:spPr>
          <a:xfrm>
            <a:off x="5303912" y="5645552"/>
            <a:ext cx="704039" cy="400110"/>
          </a:xfrm>
          <a:prstGeom prst="rect">
            <a:avLst/>
          </a:prstGeom>
          <a:noFill/>
        </p:spPr>
        <p:txBody>
          <a:bodyPr wrap="none" rtlCol="0">
            <a:spAutoFit/>
          </a:bodyPr>
          <a:lstStyle/>
          <a:p>
            <a:r>
              <a:rPr lang="en-US" sz="2000" b="1" dirty="0" smtClean="0">
                <a:solidFill>
                  <a:srgbClr val="000000"/>
                </a:solidFill>
              </a:rPr>
              <a:t>2007</a:t>
            </a:r>
            <a:endParaRPr lang="en-US" sz="2000" b="1" dirty="0">
              <a:solidFill>
                <a:srgbClr val="000000"/>
              </a:solidFill>
            </a:endParaRPr>
          </a:p>
        </p:txBody>
      </p:sp>
      <p:sp>
        <p:nvSpPr>
          <p:cNvPr id="16" name="TextBox 15"/>
          <p:cNvSpPr txBox="1"/>
          <p:nvPr/>
        </p:nvSpPr>
        <p:spPr>
          <a:xfrm>
            <a:off x="6020455" y="4365104"/>
            <a:ext cx="704039" cy="400110"/>
          </a:xfrm>
          <a:prstGeom prst="rect">
            <a:avLst/>
          </a:prstGeom>
          <a:noFill/>
        </p:spPr>
        <p:txBody>
          <a:bodyPr wrap="none" rtlCol="0">
            <a:spAutoFit/>
          </a:bodyPr>
          <a:lstStyle/>
          <a:p>
            <a:r>
              <a:rPr lang="en-US" sz="2000" b="1" dirty="0" smtClean="0">
                <a:solidFill>
                  <a:srgbClr val="000000"/>
                </a:solidFill>
              </a:rPr>
              <a:t>2010</a:t>
            </a:r>
            <a:endParaRPr lang="en-US" sz="2000" b="1" dirty="0">
              <a:solidFill>
                <a:srgbClr val="000000"/>
              </a:solidFill>
            </a:endParaRPr>
          </a:p>
        </p:txBody>
      </p:sp>
      <p:sp>
        <p:nvSpPr>
          <p:cNvPr id="20" name="TextBox 19"/>
          <p:cNvSpPr txBox="1"/>
          <p:nvPr/>
        </p:nvSpPr>
        <p:spPr>
          <a:xfrm>
            <a:off x="6724494" y="3427352"/>
            <a:ext cx="782587" cy="707886"/>
          </a:xfrm>
          <a:prstGeom prst="rect">
            <a:avLst/>
          </a:prstGeom>
          <a:noFill/>
        </p:spPr>
        <p:txBody>
          <a:bodyPr wrap="none" rtlCol="0">
            <a:spAutoFit/>
          </a:bodyPr>
          <a:lstStyle/>
          <a:p>
            <a:r>
              <a:rPr lang="en-US" sz="2000" b="1" dirty="0" smtClean="0">
                <a:solidFill>
                  <a:srgbClr val="000000"/>
                </a:solidFill>
              </a:rPr>
              <a:t>2013-</a:t>
            </a:r>
          </a:p>
          <a:p>
            <a:r>
              <a:rPr lang="en-US" sz="2000" b="1" dirty="0" smtClean="0">
                <a:solidFill>
                  <a:srgbClr val="000000"/>
                </a:solidFill>
              </a:rPr>
              <a:t>2014</a:t>
            </a:r>
            <a:endParaRPr lang="en-US" sz="2000" b="1" dirty="0">
              <a:solidFill>
                <a:srgbClr val="000000"/>
              </a:solidFill>
            </a:endParaRPr>
          </a:p>
        </p:txBody>
      </p:sp>
      <p:sp>
        <p:nvSpPr>
          <p:cNvPr id="7" name="TextBox 6"/>
          <p:cNvSpPr txBox="1"/>
          <p:nvPr/>
        </p:nvSpPr>
        <p:spPr>
          <a:xfrm>
            <a:off x="1586240" y="2060848"/>
            <a:ext cx="2576347" cy="1569660"/>
          </a:xfrm>
          <a:prstGeom prst="rect">
            <a:avLst/>
          </a:prstGeom>
          <a:noFill/>
        </p:spPr>
        <p:txBody>
          <a:bodyPr wrap="none" rtlCol="0">
            <a:spAutoFit/>
          </a:bodyPr>
          <a:lstStyle/>
          <a:p>
            <a:pPr algn="ctr"/>
            <a:r>
              <a:rPr lang="en-US" sz="3200" dirty="0" smtClean="0">
                <a:solidFill>
                  <a:srgbClr val="000000"/>
                </a:solidFill>
              </a:rPr>
              <a:t>Percentage </a:t>
            </a:r>
          </a:p>
          <a:p>
            <a:pPr algn="ctr"/>
            <a:r>
              <a:rPr lang="en-US" sz="3200" dirty="0" smtClean="0">
                <a:solidFill>
                  <a:srgbClr val="000000"/>
                </a:solidFill>
              </a:rPr>
              <a:t>of Households</a:t>
            </a:r>
          </a:p>
          <a:p>
            <a:pPr algn="ctr"/>
            <a:r>
              <a:rPr lang="en-US" sz="3200" dirty="0">
                <a:solidFill>
                  <a:srgbClr val="000000"/>
                </a:solidFill>
              </a:rPr>
              <a:t>w</a:t>
            </a:r>
            <a:r>
              <a:rPr lang="en-US" sz="3200" dirty="0" smtClean="0">
                <a:solidFill>
                  <a:srgbClr val="000000"/>
                </a:solidFill>
              </a:rPr>
              <a:t>ith a LLIN</a:t>
            </a:r>
            <a:endParaRPr lang="en-US" sz="3200" dirty="0">
              <a:solidFill>
                <a:srgbClr val="000000"/>
              </a:solidFill>
            </a:endParaRPr>
          </a:p>
        </p:txBody>
      </p:sp>
      <p:sp>
        <p:nvSpPr>
          <p:cNvPr id="22" name="TextBox 21"/>
          <p:cNvSpPr txBox="1"/>
          <p:nvPr/>
        </p:nvSpPr>
        <p:spPr>
          <a:xfrm>
            <a:off x="8199275" y="2319356"/>
            <a:ext cx="3739426" cy="1815882"/>
          </a:xfrm>
          <a:prstGeom prst="rect">
            <a:avLst/>
          </a:prstGeom>
          <a:noFill/>
        </p:spPr>
        <p:txBody>
          <a:bodyPr wrap="square" rtlCol="0">
            <a:spAutoFit/>
          </a:bodyPr>
          <a:lstStyle/>
          <a:p>
            <a:pPr algn="ctr"/>
            <a:r>
              <a:rPr lang="en-US" sz="2800" dirty="0" smtClean="0">
                <a:solidFill>
                  <a:srgbClr val="000000"/>
                </a:solidFill>
              </a:rPr>
              <a:t>Utilization rates by children &lt; 5 </a:t>
            </a:r>
            <a:r>
              <a:rPr lang="en-US" sz="2800" dirty="0" err="1" smtClean="0">
                <a:solidFill>
                  <a:srgbClr val="000000"/>
                </a:solidFill>
              </a:rPr>
              <a:t>yrs</a:t>
            </a:r>
            <a:r>
              <a:rPr lang="en-US" sz="2800" dirty="0" smtClean="0">
                <a:solidFill>
                  <a:srgbClr val="000000"/>
                </a:solidFill>
              </a:rPr>
              <a:t> and pregnant women are equally impressive</a:t>
            </a:r>
            <a:endParaRPr lang="en-US" sz="2800" dirty="0">
              <a:solidFill>
                <a:srgbClr val="000000"/>
              </a:solidFill>
            </a:endParaRPr>
          </a:p>
        </p:txBody>
      </p:sp>
    </p:spTree>
    <p:extLst>
      <p:ext uri="{BB962C8B-B14F-4D97-AF65-F5344CB8AC3E}">
        <p14:creationId xmlns:p14="http://schemas.microsoft.com/office/powerpoint/2010/main" val="3652269696"/>
      </p:ext>
    </p:extLst>
  </p:cSld>
  <p:clrMapOvr>
    <a:masterClrMapping/>
  </p:clrMapOvr>
  <p:transition>
    <p:pull dir="l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5" y="34242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225" y="3576638"/>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6780213" y="1981200"/>
            <a:ext cx="1905000" cy="14478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197" name="Freeform 5"/>
          <p:cNvSpPr>
            <a:spLocks/>
          </p:cNvSpPr>
          <p:nvPr/>
        </p:nvSpPr>
        <p:spPr bwMode="auto">
          <a:xfrm>
            <a:off x="6986589" y="2628901"/>
            <a:ext cx="1525587" cy="752475"/>
          </a:xfrm>
          <a:custGeom>
            <a:avLst/>
            <a:gdLst>
              <a:gd name="T0" fmla="*/ 874257 w 5769"/>
              <a:gd name="T1" fmla="*/ 502443 h 2847"/>
              <a:gd name="T2" fmla="*/ 874257 w 5769"/>
              <a:gd name="T3" fmla="*/ 750361 h 2847"/>
              <a:gd name="T4" fmla="*/ 1525587 w 5769"/>
              <a:gd name="T5" fmla="*/ 751153 h 2847"/>
              <a:gd name="T6" fmla="*/ 1525587 w 5769"/>
              <a:gd name="T7" fmla="*/ 730009 h 2847"/>
              <a:gd name="T8" fmla="*/ 1524529 w 5769"/>
              <a:gd name="T9" fmla="*/ 494514 h 2847"/>
              <a:gd name="T10" fmla="*/ 1524529 w 5769"/>
              <a:gd name="T11" fmla="*/ 0 h 2847"/>
              <a:gd name="T12" fmla="*/ 0 w 5769"/>
              <a:gd name="T13" fmla="*/ 0 h 2847"/>
              <a:gd name="T14" fmla="*/ 0 w 5769"/>
              <a:gd name="T15" fmla="*/ 522266 h 2847"/>
              <a:gd name="T16" fmla="*/ 0 w 5769"/>
              <a:gd name="T17" fmla="*/ 752475 h 2847"/>
              <a:gd name="T18" fmla="*/ 634141 w 5769"/>
              <a:gd name="T19" fmla="*/ 752475 h 2847"/>
              <a:gd name="T20" fmla="*/ 634141 w 5769"/>
              <a:gd name="T21" fmla="*/ 502971 h 2847"/>
              <a:gd name="T22" fmla="*/ 634934 w 5769"/>
              <a:gd name="T23" fmla="*/ 126866 h 2847"/>
              <a:gd name="T24" fmla="*/ 874257 w 5769"/>
              <a:gd name="T25" fmla="*/ 126866 h 2847"/>
              <a:gd name="T26" fmla="*/ 874257 w 5769"/>
              <a:gd name="T27" fmla="*/ 502443 h 28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69"/>
              <a:gd name="T43" fmla="*/ 0 h 2847"/>
              <a:gd name="T44" fmla="*/ 5769 w 5769"/>
              <a:gd name="T45" fmla="*/ 2847 h 28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69" h="2847">
                <a:moveTo>
                  <a:pt x="3306" y="1901"/>
                </a:moveTo>
                <a:lnTo>
                  <a:pt x="3306" y="2839"/>
                </a:lnTo>
                <a:lnTo>
                  <a:pt x="5769" y="2842"/>
                </a:lnTo>
                <a:lnTo>
                  <a:pt x="5769" y="2762"/>
                </a:lnTo>
                <a:lnTo>
                  <a:pt x="5765" y="1871"/>
                </a:lnTo>
                <a:lnTo>
                  <a:pt x="5765" y="0"/>
                </a:lnTo>
                <a:lnTo>
                  <a:pt x="0" y="0"/>
                </a:lnTo>
                <a:lnTo>
                  <a:pt x="0" y="1976"/>
                </a:lnTo>
                <a:lnTo>
                  <a:pt x="0" y="2847"/>
                </a:lnTo>
                <a:lnTo>
                  <a:pt x="2398" y="2847"/>
                </a:lnTo>
                <a:lnTo>
                  <a:pt x="2398" y="1903"/>
                </a:lnTo>
                <a:lnTo>
                  <a:pt x="2401" y="480"/>
                </a:lnTo>
                <a:lnTo>
                  <a:pt x="3306" y="480"/>
                </a:lnTo>
                <a:lnTo>
                  <a:pt x="3306" y="1901"/>
                </a:lnTo>
                <a:close/>
              </a:path>
            </a:pathLst>
          </a:custGeom>
          <a:solidFill>
            <a:srgbClr val="C0C0C0"/>
          </a:solidFill>
          <a:ln w="0">
            <a:solidFill>
              <a:srgbClr val="000000"/>
            </a:solidFill>
            <a:prstDash val="solid"/>
            <a:round/>
            <a:headEnd/>
            <a:tailEnd/>
          </a:ln>
        </p:spPr>
        <p:txBody>
          <a:bodyPr/>
          <a:lstStyle/>
          <a:p>
            <a:endParaRPr lang="fr-FR">
              <a:solidFill>
                <a:srgbClr val="000000"/>
              </a:solidFill>
            </a:endParaRPr>
          </a:p>
        </p:txBody>
      </p:sp>
      <p:sp>
        <p:nvSpPr>
          <p:cNvPr id="8198" name="Rectangle 6"/>
          <p:cNvSpPr>
            <a:spLocks noChangeArrowheads="1"/>
          </p:cNvSpPr>
          <p:nvPr/>
        </p:nvSpPr>
        <p:spPr bwMode="auto">
          <a:xfrm>
            <a:off x="7183439" y="2792414"/>
            <a:ext cx="269875" cy="358775"/>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199" name="Freeform 7"/>
          <p:cNvSpPr>
            <a:spLocks/>
          </p:cNvSpPr>
          <p:nvPr/>
        </p:nvSpPr>
        <p:spPr bwMode="auto">
          <a:xfrm>
            <a:off x="8027988" y="2792414"/>
            <a:ext cx="271462" cy="358775"/>
          </a:xfrm>
          <a:custGeom>
            <a:avLst/>
            <a:gdLst>
              <a:gd name="T0" fmla="*/ 0 w 1027"/>
              <a:gd name="T1" fmla="*/ 358775 h 1355"/>
              <a:gd name="T2" fmla="*/ 271462 w 1027"/>
              <a:gd name="T3" fmla="*/ 358775 h 1355"/>
              <a:gd name="T4" fmla="*/ 271462 w 1027"/>
              <a:gd name="T5" fmla="*/ 0 h 1355"/>
              <a:gd name="T6" fmla="*/ 1322 w 1027"/>
              <a:gd name="T7" fmla="*/ 0 h 1355"/>
              <a:gd name="T8" fmla="*/ 0 w 1027"/>
              <a:gd name="T9" fmla="*/ 358775 h 1355"/>
              <a:gd name="T10" fmla="*/ 0 60000 65536"/>
              <a:gd name="T11" fmla="*/ 0 60000 65536"/>
              <a:gd name="T12" fmla="*/ 0 60000 65536"/>
              <a:gd name="T13" fmla="*/ 0 60000 65536"/>
              <a:gd name="T14" fmla="*/ 0 60000 65536"/>
              <a:gd name="T15" fmla="*/ 0 w 1027"/>
              <a:gd name="T16" fmla="*/ 0 h 1355"/>
              <a:gd name="T17" fmla="*/ 1027 w 1027"/>
              <a:gd name="T18" fmla="*/ 1355 h 1355"/>
            </a:gdLst>
            <a:ahLst/>
            <a:cxnLst>
              <a:cxn ang="T10">
                <a:pos x="T0" y="T1"/>
              </a:cxn>
              <a:cxn ang="T11">
                <a:pos x="T2" y="T3"/>
              </a:cxn>
              <a:cxn ang="T12">
                <a:pos x="T4" y="T5"/>
              </a:cxn>
              <a:cxn ang="T13">
                <a:pos x="T6" y="T7"/>
              </a:cxn>
              <a:cxn ang="T14">
                <a:pos x="T8" y="T9"/>
              </a:cxn>
            </a:cxnLst>
            <a:rect l="T15" t="T16" r="T17" b="T18"/>
            <a:pathLst>
              <a:path w="1027" h="1355">
                <a:moveTo>
                  <a:pt x="0" y="1355"/>
                </a:moveTo>
                <a:lnTo>
                  <a:pt x="1027" y="1355"/>
                </a:lnTo>
                <a:lnTo>
                  <a:pt x="1027" y="0"/>
                </a:lnTo>
                <a:lnTo>
                  <a:pt x="5" y="0"/>
                </a:lnTo>
                <a:lnTo>
                  <a:pt x="0" y="1355"/>
                </a:lnTo>
                <a:close/>
              </a:path>
            </a:pathLst>
          </a:custGeom>
          <a:solidFill>
            <a:srgbClr val="FFFFFF"/>
          </a:solidFill>
          <a:ln w="0">
            <a:solidFill>
              <a:srgbClr val="000000"/>
            </a:solidFill>
            <a:prstDash val="solid"/>
            <a:round/>
            <a:headEnd/>
            <a:tailEnd/>
          </a:ln>
        </p:spPr>
        <p:txBody>
          <a:bodyPr/>
          <a:lstStyle/>
          <a:p>
            <a:endParaRPr lang="fr-FR">
              <a:solidFill>
                <a:srgbClr val="000000"/>
              </a:solidFill>
            </a:endParaRPr>
          </a:p>
        </p:txBody>
      </p:sp>
      <p:sp>
        <p:nvSpPr>
          <p:cNvPr id="8200" name="Rectangle 8"/>
          <p:cNvSpPr>
            <a:spLocks noChangeArrowheads="1"/>
          </p:cNvSpPr>
          <p:nvPr/>
        </p:nvSpPr>
        <p:spPr bwMode="auto">
          <a:xfrm>
            <a:off x="7121526" y="2813050"/>
            <a:ext cx="61913" cy="319088"/>
          </a:xfrm>
          <a:prstGeom prst="rect">
            <a:avLst/>
          </a:prstGeom>
          <a:solidFill>
            <a:srgbClr val="80400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1" name="Rectangle 9"/>
          <p:cNvSpPr>
            <a:spLocks noChangeArrowheads="1"/>
          </p:cNvSpPr>
          <p:nvPr/>
        </p:nvSpPr>
        <p:spPr bwMode="auto">
          <a:xfrm>
            <a:off x="7453313" y="2813050"/>
            <a:ext cx="61912" cy="319088"/>
          </a:xfrm>
          <a:prstGeom prst="rect">
            <a:avLst/>
          </a:prstGeom>
          <a:solidFill>
            <a:srgbClr val="80400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2" name="Rectangle 10"/>
          <p:cNvSpPr>
            <a:spLocks noChangeArrowheads="1"/>
          </p:cNvSpPr>
          <p:nvPr/>
        </p:nvSpPr>
        <p:spPr bwMode="auto">
          <a:xfrm>
            <a:off x="7213600" y="2828926"/>
            <a:ext cx="209550" cy="125413"/>
          </a:xfrm>
          <a:prstGeom prst="rect">
            <a:avLst/>
          </a:prstGeom>
          <a:solidFill>
            <a:srgbClr val="C2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3" name="Rectangle 11"/>
          <p:cNvSpPr>
            <a:spLocks noChangeArrowheads="1"/>
          </p:cNvSpPr>
          <p:nvPr/>
        </p:nvSpPr>
        <p:spPr bwMode="auto">
          <a:xfrm>
            <a:off x="7213600" y="2992439"/>
            <a:ext cx="209550" cy="128587"/>
          </a:xfrm>
          <a:prstGeom prst="rect">
            <a:avLst/>
          </a:prstGeom>
          <a:solidFill>
            <a:srgbClr val="C2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4" name="Rectangle 12"/>
          <p:cNvSpPr>
            <a:spLocks noChangeArrowheads="1"/>
          </p:cNvSpPr>
          <p:nvPr/>
        </p:nvSpPr>
        <p:spPr bwMode="auto">
          <a:xfrm>
            <a:off x="7967664" y="2813050"/>
            <a:ext cx="60325" cy="319088"/>
          </a:xfrm>
          <a:prstGeom prst="rect">
            <a:avLst/>
          </a:prstGeom>
          <a:solidFill>
            <a:srgbClr val="80400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5" name="Rectangle 13"/>
          <p:cNvSpPr>
            <a:spLocks noChangeArrowheads="1"/>
          </p:cNvSpPr>
          <p:nvPr/>
        </p:nvSpPr>
        <p:spPr bwMode="auto">
          <a:xfrm>
            <a:off x="8299451" y="2813050"/>
            <a:ext cx="60325" cy="319088"/>
          </a:xfrm>
          <a:prstGeom prst="rect">
            <a:avLst/>
          </a:prstGeom>
          <a:solidFill>
            <a:srgbClr val="80400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6" name="Freeform 14"/>
          <p:cNvSpPr>
            <a:spLocks/>
          </p:cNvSpPr>
          <p:nvPr/>
        </p:nvSpPr>
        <p:spPr bwMode="auto">
          <a:xfrm>
            <a:off x="8058151" y="2828926"/>
            <a:ext cx="214313" cy="125413"/>
          </a:xfrm>
          <a:custGeom>
            <a:avLst/>
            <a:gdLst>
              <a:gd name="T0" fmla="*/ 0 w 811"/>
              <a:gd name="T1" fmla="*/ 0 h 476"/>
              <a:gd name="T2" fmla="*/ 214313 w 811"/>
              <a:gd name="T3" fmla="*/ 0 h 476"/>
              <a:gd name="T4" fmla="*/ 214313 w 811"/>
              <a:gd name="T5" fmla="*/ 125413 h 476"/>
              <a:gd name="T6" fmla="*/ 793 w 811"/>
              <a:gd name="T7" fmla="*/ 125413 h 476"/>
              <a:gd name="T8" fmla="*/ 0 w 811"/>
              <a:gd name="T9" fmla="*/ 0 h 476"/>
              <a:gd name="T10" fmla="*/ 0 60000 65536"/>
              <a:gd name="T11" fmla="*/ 0 60000 65536"/>
              <a:gd name="T12" fmla="*/ 0 60000 65536"/>
              <a:gd name="T13" fmla="*/ 0 60000 65536"/>
              <a:gd name="T14" fmla="*/ 0 60000 65536"/>
              <a:gd name="T15" fmla="*/ 0 w 811"/>
              <a:gd name="T16" fmla="*/ 0 h 476"/>
              <a:gd name="T17" fmla="*/ 811 w 811"/>
              <a:gd name="T18" fmla="*/ 476 h 476"/>
            </a:gdLst>
            <a:ahLst/>
            <a:cxnLst>
              <a:cxn ang="T10">
                <a:pos x="T0" y="T1"/>
              </a:cxn>
              <a:cxn ang="T11">
                <a:pos x="T2" y="T3"/>
              </a:cxn>
              <a:cxn ang="T12">
                <a:pos x="T4" y="T5"/>
              </a:cxn>
              <a:cxn ang="T13">
                <a:pos x="T6" y="T7"/>
              </a:cxn>
              <a:cxn ang="T14">
                <a:pos x="T8" y="T9"/>
              </a:cxn>
            </a:cxnLst>
            <a:rect l="T15" t="T16" r="T17" b="T18"/>
            <a:pathLst>
              <a:path w="811" h="476">
                <a:moveTo>
                  <a:pt x="0" y="0"/>
                </a:moveTo>
                <a:lnTo>
                  <a:pt x="811" y="0"/>
                </a:lnTo>
                <a:lnTo>
                  <a:pt x="811" y="476"/>
                </a:lnTo>
                <a:lnTo>
                  <a:pt x="3" y="476"/>
                </a:lnTo>
                <a:lnTo>
                  <a:pt x="0" y="0"/>
                </a:lnTo>
                <a:close/>
              </a:path>
            </a:pathLst>
          </a:custGeom>
          <a:solidFill>
            <a:srgbClr val="C2FFFF"/>
          </a:solidFill>
          <a:ln w="0">
            <a:solidFill>
              <a:srgbClr val="000000"/>
            </a:solidFill>
            <a:prstDash val="solid"/>
            <a:round/>
            <a:headEnd/>
            <a:tailEnd/>
          </a:ln>
        </p:spPr>
        <p:txBody>
          <a:bodyPr/>
          <a:lstStyle/>
          <a:p>
            <a:endParaRPr lang="fr-FR">
              <a:solidFill>
                <a:srgbClr val="000000"/>
              </a:solidFill>
            </a:endParaRPr>
          </a:p>
        </p:txBody>
      </p:sp>
      <p:sp>
        <p:nvSpPr>
          <p:cNvPr id="8207" name="Rectangle 15"/>
          <p:cNvSpPr>
            <a:spLocks noChangeArrowheads="1"/>
          </p:cNvSpPr>
          <p:nvPr/>
        </p:nvSpPr>
        <p:spPr bwMode="auto">
          <a:xfrm>
            <a:off x="8058151" y="2992439"/>
            <a:ext cx="214313" cy="128587"/>
          </a:xfrm>
          <a:prstGeom prst="rect">
            <a:avLst/>
          </a:prstGeom>
          <a:solidFill>
            <a:srgbClr val="C2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8" name="Rectangle 16"/>
          <p:cNvSpPr>
            <a:spLocks noChangeArrowheads="1"/>
          </p:cNvSpPr>
          <p:nvPr/>
        </p:nvSpPr>
        <p:spPr bwMode="auto">
          <a:xfrm>
            <a:off x="7620000" y="2754313"/>
            <a:ext cx="241300" cy="501650"/>
          </a:xfrm>
          <a:prstGeom prst="rect">
            <a:avLst/>
          </a:prstGeom>
          <a:solidFill>
            <a:srgbClr val="80000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09" name="Rectangle 17"/>
          <p:cNvSpPr>
            <a:spLocks noChangeArrowheads="1"/>
          </p:cNvSpPr>
          <p:nvPr/>
        </p:nvSpPr>
        <p:spPr bwMode="auto">
          <a:xfrm>
            <a:off x="7620000" y="3255963"/>
            <a:ext cx="241300" cy="49212"/>
          </a:xfrm>
          <a:prstGeom prst="rect">
            <a:avLst/>
          </a:prstGeom>
          <a:solidFill>
            <a:srgbClr val="F0F0F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10" name="Rectangle 18"/>
          <p:cNvSpPr>
            <a:spLocks noChangeArrowheads="1"/>
          </p:cNvSpPr>
          <p:nvPr/>
        </p:nvSpPr>
        <p:spPr bwMode="auto">
          <a:xfrm>
            <a:off x="7620000" y="3305175"/>
            <a:ext cx="241300" cy="52388"/>
          </a:xfrm>
          <a:prstGeom prst="rect">
            <a:avLst/>
          </a:prstGeom>
          <a:solidFill>
            <a:srgbClr val="F0F0F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11" name="Rectangle 19"/>
          <p:cNvSpPr>
            <a:spLocks noChangeArrowheads="1"/>
          </p:cNvSpPr>
          <p:nvPr/>
        </p:nvSpPr>
        <p:spPr bwMode="auto">
          <a:xfrm>
            <a:off x="7620000" y="3357564"/>
            <a:ext cx="241300" cy="52387"/>
          </a:xfrm>
          <a:prstGeom prst="rect">
            <a:avLst/>
          </a:prstGeom>
          <a:solidFill>
            <a:srgbClr val="F0F0F0"/>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12" name="Freeform 20"/>
          <p:cNvSpPr>
            <a:spLocks/>
          </p:cNvSpPr>
          <p:nvPr/>
        </p:nvSpPr>
        <p:spPr bwMode="auto">
          <a:xfrm>
            <a:off x="6880226" y="2000250"/>
            <a:ext cx="1736725" cy="628650"/>
          </a:xfrm>
          <a:custGeom>
            <a:avLst/>
            <a:gdLst>
              <a:gd name="T0" fmla="*/ 1630892 w 6564"/>
              <a:gd name="T1" fmla="*/ 628650 h 2373"/>
              <a:gd name="T2" fmla="*/ 1736725 w 6564"/>
              <a:gd name="T3" fmla="*/ 628650 h 2373"/>
              <a:gd name="T4" fmla="*/ 1736725 w 6564"/>
              <a:gd name="T5" fmla="*/ 586793 h 2373"/>
              <a:gd name="T6" fmla="*/ 1600994 w 6564"/>
              <a:gd name="T7" fmla="*/ 336181 h 2373"/>
              <a:gd name="T8" fmla="*/ 1600994 w 6564"/>
              <a:gd name="T9" fmla="*/ 0 h 2373"/>
              <a:gd name="T10" fmla="*/ 1495160 w 6564"/>
              <a:gd name="T11" fmla="*/ 0 h 2373"/>
              <a:gd name="T12" fmla="*/ 1495160 w 6564"/>
              <a:gd name="T13" fmla="*/ 187827 h 2373"/>
              <a:gd name="T14" fmla="*/ 256910 w 6564"/>
              <a:gd name="T15" fmla="*/ 187827 h 2373"/>
              <a:gd name="T16" fmla="*/ 0 w 6564"/>
              <a:gd name="T17" fmla="*/ 586793 h 2373"/>
              <a:gd name="T18" fmla="*/ 0 w 6564"/>
              <a:gd name="T19" fmla="*/ 628650 h 2373"/>
              <a:gd name="T20" fmla="*/ 105569 w 6564"/>
              <a:gd name="T21" fmla="*/ 628650 h 2373"/>
              <a:gd name="T22" fmla="*/ 1630892 w 6564"/>
              <a:gd name="T23" fmla="*/ 628650 h 2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564"/>
              <a:gd name="T37" fmla="*/ 0 h 2373"/>
              <a:gd name="T38" fmla="*/ 6564 w 6564"/>
              <a:gd name="T39" fmla="*/ 2373 h 2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564" h="2373">
                <a:moveTo>
                  <a:pt x="6164" y="2373"/>
                </a:moveTo>
                <a:lnTo>
                  <a:pt x="6564" y="2373"/>
                </a:lnTo>
                <a:lnTo>
                  <a:pt x="6564" y="2215"/>
                </a:lnTo>
                <a:lnTo>
                  <a:pt x="6051" y="1269"/>
                </a:lnTo>
                <a:lnTo>
                  <a:pt x="6051" y="0"/>
                </a:lnTo>
                <a:lnTo>
                  <a:pt x="5651" y="0"/>
                </a:lnTo>
                <a:lnTo>
                  <a:pt x="5651" y="709"/>
                </a:lnTo>
                <a:lnTo>
                  <a:pt x="971" y="709"/>
                </a:lnTo>
                <a:lnTo>
                  <a:pt x="0" y="2215"/>
                </a:lnTo>
                <a:lnTo>
                  <a:pt x="0" y="2373"/>
                </a:lnTo>
                <a:lnTo>
                  <a:pt x="399" y="2373"/>
                </a:lnTo>
                <a:lnTo>
                  <a:pt x="6164" y="2373"/>
                </a:lnTo>
                <a:close/>
              </a:path>
            </a:pathLst>
          </a:custGeom>
          <a:solidFill>
            <a:schemeClr val="accent2"/>
          </a:solidFill>
          <a:ln w="0">
            <a:solidFill>
              <a:schemeClr val="accent2"/>
            </a:solidFill>
            <a:prstDash val="solid"/>
            <a:round/>
            <a:headEnd/>
            <a:tailEnd/>
          </a:ln>
        </p:spPr>
        <p:txBody>
          <a:bodyPr/>
          <a:lstStyle/>
          <a:p>
            <a:endParaRPr lang="fr-FR">
              <a:solidFill>
                <a:srgbClr val="000000"/>
              </a:solidFill>
            </a:endParaRPr>
          </a:p>
        </p:txBody>
      </p:sp>
      <p:sp>
        <p:nvSpPr>
          <p:cNvPr id="8213" name="Freeform 21"/>
          <p:cNvSpPr>
            <a:spLocks/>
          </p:cNvSpPr>
          <p:nvPr/>
        </p:nvSpPr>
        <p:spPr bwMode="auto">
          <a:xfrm>
            <a:off x="6805614" y="3151188"/>
            <a:ext cx="180975" cy="209550"/>
          </a:xfrm>
          <a:custGeom>
            <a:avLst/>
            <a:gdLst>
              <a:gd name="T0" fmla="*/ 180975 w 684"/>
              <a:gd name="T1" fmla="*/ 0 h 793"/>
              <a:gd name="T2" fmla="*/ 159015 w 684"/>
              <a:gd name="T3" fmla="*/ 14269 h 793"/>
              <a:gd name="T4" fmla="*/ 150019 w 684"/>
              <a:gd name="T5" fmla="*/ 42280 h 793"/>
              <a:gd name="T6" fmla="*/ 137319 w 684"/>
              <a:gd name="T7" fmla="*/ 42280 h 793"/>
              <a:gd name="T8" fmla="*/ 128058 w 684"/>
              <a:gd name="T9" fmla="*/ 25368 h 793"/>
              <a:gd name="T10" fmla="*/ 104775 w 684"/>
              <a:gd name="T11" fmla="*/ 45715 h 793"/>
              <a:gd name="T12" fmla="*/ 118798 w 684"/>
              <a:gd name="T13" fmla="*/ 68176 h 793"/>
              <a:gd name="T14" fmla="*/ 109008 w 684"/>
              <a:gd name="T15" fmla="*/ 84031 h 793"/>
              <a:gd name="T16" fmla="*/ 125677 w 684"/>
              <a:gd name="T17" fmla="*/ 103850 h 793"/>
              <a:gd name="T18" fmla="*/ 110331 w 684"/>
              <a:gd name="T19" fmla="*/ 117327 h 793"/>
              <a:gd name="T20" fmla="*/ 94721 w 684"/>
              <a:gd name="T21" fmla="*/ 105436 h 793"/>
              <a:gd name="T22" fmla="*/ 73025 w 684"/>
              <a:gd name="T23" fmla="*/ 117327 h 793"/>
              <a:gd name="T24" fmla="*/ 61119 w 684"/>
              <a:gd name="T25" fmla="*/ 98037 h 793"/>
              <a:gd name="T26" fmla="*/ 45244 w 684"/>
              <a:gd name="T27" fmla="*/ 105436 h 793"/>
              <a:gd name="T28" fmla="*/ 55033 w 684"/>
              <a:gd name="T29" fmla="*/ 131596 h 793"/>
              <a:gd name="T30" fmla="*/ 45244 w 684"/>
              <a:gd name="T31" fmla="*/ 140317 h 793"/>
              <a:gd name="T32" fmla="*/ 47625 w 684"/>
              <a:gd name="T33" fmla="*/ 160400 h 793"/>
              <a:gd name="T34" fmla="*/ 39952 w 684"/>
              <a:gd name="T35" fmla="*/ 163042 h 793"/>
              <a:gd name="T36" fmla="*/ 37042 w 684"/>
              <a:gd name="T37" fmla="*/ 182861 h 793"/>
              <a:gd name="T38" fmla="*/ 7144 w 684"/>
              <a:gd name="T39" fmla="*/ 188939 h 793"/>
              <a:gd name="T40" fmla="*/ 0 w 684"/>
              <a:gd name="T41" fmla="*/ 209550 h 793"/>
              <a:gd name="T42" fmla="*/ 180975 w 684"/>
              <a:gd name="T43" fmla="*/ 209550 h 793"/>
              <a:gd name="T44" fmla="*/ 180975 w 684"/>
              <a:gd name="T45" fmla="*/ 0 h 7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4"/>
              <a:gd name="T70" fmla="*/ 0 h 793"/>
              <a:gd name="T71" fmla="*/ 684 w 684"/>
              <a:gd name="T72" fmla="*/ 793 h 7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4" h="793">
                <a:moveTo>
                  <a:pt x="684" y="0"/>
                </a:moveTo>
                <a:lnTo>
                  <a:pt x="601" y="54"/>
                </a:lnTo>
                <a:lnTo>
                  <a:pt x="567" y="160"/>
                </a:lnTo>
                <a:lnTo>
                  <a:pt x="519" y="160"/>
                </a:lnTo>
                <a:lnTo>
                  <a:pt x="484" y="96"/>
                </a:lnTo>
                <a:lnTo>
                  <a:pt x="396" y="173"/>
                </a:lnTo>
                <a:lnTo>
                  <a:pt x="449" y="258"/>
                </a:lnTo>
                <a:lnTo>
                  <a:pt x="412" y="318"/>
                </a:lnTo>
                <a:lnTo>
                  <a:pt x="475" y="393"/>
                </a:lnTo>
                <a:lnTo>
                  <a:pt x="417" y="444"/>
                </a:lnTo>
                <a:lnTo>
                  <a:pt x="358" y="399"/>
                </a:lnTo>
                <a:lnTo>
                  <a:pt x="276" y="444"/>
                </a:lnTo>
                <a:lnTo>
                  <a:pt x="231" y="371"/>
                </a:lnTo>
                <a:lnTo>
                  <a:pt x="171" y="399"/>
                </a:lnTo>
                <a:lnTo>
                  <a:pt x="208" y="498"/>
                </a:lnTo>
                <a:lnTo>
                  <a:pt x="171" y="531"/>
                </a:lnTo>
                <a:lnTo>
                  <a:pt x="180" y="607"/>
                </a:lnTo>
                <a:lnTo>
                  <a:pt x="151" y="617"/>
                </a:lnTo>
                <a:lnTo>
                  <a:pt x="140" y="692"/>
                </a:lnTo>
                <a:lnTo>
                  <a:pt x="27" y="715"/>
                </a:lnTo>
                <a:lnTo>
                  <a:pt x="0" y="793"/>
                </a:lnTo>
                <a:lnTo>
                  <a:pt x="684" y="793"/>
                </a:lnTo>
                <a:lnTo>
                  <a:pt x="684" y="0"/>
                </a:lnTo>
                <a:close/>
              </a:path>
            </a:pathLst>
          </a:custGeom>
          <a:solidFill>
            <a:srgbClr val="008000"/>
          </a:solidFill>
          <a:ln w="0">
            <a:solidFill>
              <a:srgbClr val="000000"/>
            </a:solidFill>
            <a:prstDash val="solid"/>
            <a:round/>
            <a:headEnd/>
            <a:tailEnd/>
          </a:ln>
        </p:spPr>
        <p:txBody>
          <a:bodyPr/>
          <a:lstStyle/>
          <a:p>
            <a:endParaRPr lang="fr-FR">
              <a:solidFill>
                <a:srgbClr val="000000"/>
              </a:solidFill>
            </a:endParaRPr>
          </a:p>
        </p:txBody>
      </p:sp>
      <p:sp>
        <p:nvSpPr>
          <p:cNvPr id="8214" name="Freeform 22"/>
          <p:cNvSpPr>
            <a:spLocks/>
          </p:cNvSpPr>
          <p:nvPr/>
        </p:nvSpPr>
        <p:spPr bwMode="auto">
          <a:xfrm>
            <a:off x="8510589" y="3106738"/>
            <a:ext cx="149225" cy="252412"/>
          </a:xfrm>
          <a:custGeom>
            <a:avLst/>
            <a:gdLst>
              <a:gd name="T0" fmla="*/ 1060 w 563"/>
              <a:gd name="T1" fmla="*/ 252412 h 958"/>
              <a:gd name="T2" fmla="*/ 131466 w 563"/>
              <a:gd name="T3" fmla="*/ 250831 h 958"/>
              <a:gd name="T4" fmla="*/ 149225 w 563"/>
              <a:gd name="T5" fmla="*/ 238975 h 958"/>
              <a:gd name="T6" fmla="*/ 145514 w 563"/>
              <a:gd name="T7" fmla="*/ 206567 h 958"/>
              <a:gd name="T8" fmla="*/ 136237 w 563"/>
              <a:gd name="T9" fmla="*/ 196028 h 958"/>
              <a:gd name="T10" fmla="*/ 147900 w 563"/>
              <a:gd name="T11" fmla="*/ 174949 h 958"/>
              <a:gd name="T12" fmla="*/ 134117 w 563"/>
              <a:gd name="T13" fmla="*/ 157033 h 958"/>
              <a:gd name="T14" fmla="*/ 142599 w 563"/>
              <a:gd name="T15" fmla="*/ 139907 h 958"/>
              <a:gd name="T16" fmla="*/ 131997 w 563"/>
              <a:gd name="T17" fmla="*/ 124098 h 958"/>
              <a:gd name="T18" fmla="*/ 111322 w 563"/>
              <a:gd name="T19" fmla="*/ 125416 h 958"/>
              <a:gd name="T20" fmla="*/ 90913 w 563"/>
              <a:gd name="T21" fmla="*/ 138063 h 958"/>
              <a:gd name="T22" fmla="*/ 76865 w 563"/>
              <a:gd name="T23" fmla="*/ 116984 h 958"/>
              <a:gd name="T24" fmla="*/ 95949 w 563"/>
              <a:gd name="T25" fmla="*/ 99068 h 958"/>
              <a:gd name="T26" fmla="*/ 102841 w 563"/>
              <a:gd name="T27" fmla="*/ 87475 h 958"/>
              <a:gd name="T28" fmla="*/ 90913 w 563"/>
              <a:gd name="T29" fmla="*/ 81678 h 958"/>
              <a:gd name="T30" fmla="*/ 104961 w 563"/>
              <a:gd name="T31" fmla="*/ 49270 h 958"/>
              <a:gd name="T32" fmla="*/ 94889 w 563"/>
              <a:gd name="T33" fmla="*/ 40312 h 958"/>
              <a:gd name="T34" fmla="*/ 78721 w 563"/>
              <a:gd name="T35" fmla="*/ 45318 h 958"/>
              <a:gd name="T36" fmla="*/ 65733 w 563"/>
              <a:gd name="T37" fmla="*/ 70612 h 958"/>
              <a:gd name="T38" fmla="*/ 52215 w 563"/>
              <a:gd name="T39" fmla="*/ 70612 h 958"/>
              <a:gd name="T40" fmla="*/ 49830 w 563"/>
              <a:gd name="T41" fmla="*/ 49270 h 958"/>
              <a:gd name="T42" fmla="*/ 56191 w 563"/>
              <a:gd name="T43" fmla="*/ 35306 h 958"/>
              <a:gd name="T44" fmla="*/ 38433 w 563"/>
              <a:gd name="T45" fmla="*/ 31617 h 958"/>
              <a:gd name="T46" fmla="*/ 33662 w 563"/>
              <a:gd name="T47" fmla="*/ 0 h 958"/>
              <a:gd name="T48" fmla="*/ 0 w 563"/>
              <a:gd name="T49" fmla="*/ 17653 h 958"/>
              <a:gd name="T50" fmla="*/ 1060 w 563"/>
              <a:gd name="T51" fmla="*/ 252412 h 9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3"/>
              <a:gd name="T79" fmla="*/ 0 h 958"/>
              <a:gd name="T80" fmla="*/ 563 w 563"/>
              <a:gd name="T81" fmla="*/ 958 h 9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3" h="958">
                <a:moveTo>
                  <a:pt x="4" y="958"/>
                </a:moveTo>
                <a:lnTo>
                  <a:pt x="496" y="952"/>
                </a:lnTo>
                <a:lnTo>
                  <a:pt x="563" y="907"/>
                </a:lnTo>
                <a:lnTo>
                  <a:pt x="549" y="784"/>
                </a:lnTo>
                <a:lnTo>
                  <a:pt x="514" y="744"/>
                </a:lnTo>
                <a:lnTo>
                  <a:pt x="558" y="664"/>
                </a:lnTo>
                <a:lnTo>
                  <a:pt x="506" y="596"/>
                </a:lnTo>
                <a:lnTo>
                  <a:pt x="538" y="531"/>
                </a:lnTo>
                <a:lnTo>
                  <a:pt x="498" y="471"/>
                </a:lnTo>
                <a:lnTo>
                  <a:pt x="420" y="476"/>
                </a:lnTo>
                <a:lnTo>
                  <a:pt x="343" y="524"/>
                </a:lnTo>
                <a:lnTo>
                  <a:pt x="290" y="444"/>
                </a:lnTo>
                <a:lnTo>
                  <a:pt x="362" y="376"/>
                </a:lnTo>
                <a:lnTo>
                  <a:pt x="388" y="332"/>
                </a:lnTo>
                <a:lnTo>
                  <a:pt x="343" y="310"/>
                </a:lnTo>
                <a:lnTo>
                  <a:pt x="396" y="187"/>
                </a:lnTo>
                <a:lnTo>
                  <a:pt x="358" y="153"/>
                </a:lnTo>
                <a:lnTo>
                  <a:pt x="297" y="172"/>
                </a:lnTo>
                <a:lnTo>
                  <a:pt x="248" y="268"/>
                </a:lnTo>
                <a:lnTo>
                  <a:pt x="197" y="268"/>
                </a:lnTo>
                <a:lnTo>
                  <a:pt x="188" y="187"/>
                </a:lnTo>
                <a:lnTo>
                  <a:pt x="212" y="134"/>
                </a:lnTo>
                <a:lnTo>
                  <a:pt x="145" y="120"/>
                </a:lnTo>
                <a:lnTo>
                  <a:pt x="127" y="0"/>
                </a:lnTo>
                <a:lnTo>
                  <a:pt x="0" y="67"/>
                </a:lnTo>
                <a:lnTo>
                  <a:pt x="4" y="958"/>
                </a:lnTo>
                <a:close/>
              </a:path>
            </a:pathLst>
          </a:custGeom>
          <a:solidFill>
            <a:srgbClr val="008000"/>
          </a:solidFill>
          <a:ln w="0">
            <a:solidFill>
              <a:srgbClr val="000000"/>
            </a:solidFill>
            <a:prstDash val="solid"/>
            <a:round/>
            <a:headEnd/>
            <a:tailEnd/>
          </a:ln>
        </p:spPr>
        <p:txBody>
          <a:bodyPr/>
          <a:lstStyle/>
          <a:p>
            <a:endParaRPr lang="fr-FR">
              <a:solidFill>
                <a:srgbClr val="000000"/>
              </a:solidFill>
            </a:endParaRPr>
          </a:p>
        </p:txBody>
      </p:sp>
      <p:sp>
        <p:nvSpPr>
          <p:cNvPr id="8215" name="Rectangle 23"/>
          <p:cNvSpPr>
            <a:spLocks noChangeArrowheads="1"/>
          </p:cNvSpPr>
          <p:nvPr/>
        </p:nvSpPr>
        <p:spPr bwMode="auto">
          <a:xfrm>
            <a:off x="7662864" y="2803525"/>
            <a:ext cx="60325" cy="147638"/>
          </a:xfrm>
          <a:prstGeom prst="rect">
            <a:avLst/>
          </a:prstGeom>
          <a:solidFill>
            <a:srgbClr val="C2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16" name="Rectangle 24"/>
          <p:cNvSpPr>
            <a:spLocks noChangeArrowheads="1"/>
          </p:cNvSpPr>
          <p:nvPr/>
        </p:nvSpPr>
        <p:spPr bwMode="auto">
          <a:xfrm>
            <a:off x="7756526" y="2803525"/>
            <a:ext cx="60325" cy="147638"/>
          </a:xfrm>
          <a:prstGeom prst="rect">
            <a:avLst/>
          </a:prstGeom>
          <a:solidFill>
            <a:srgbClr val="C2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17" name="Rectangle 25"/>
          <p:cNvSpPr>
            <a:spLocks noChangeArrowheads="1"/>
          </p:cNvSpPr>
          <p:nvPr/>
        </p:nvSpPr>
        <p:spPr bwMode="auto">
          <a:xfrm>
            <a:off x="7664451" y="2987675"/>
            <a:ext cx="60325" cy="147638"/>
          </a:xfrm>
          <a:prstGeom prst="rect">
            <a:avLst/>
          </a:prstGeom>
          <a:solidFill>
            <a:srgbClr val="C2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18" name="Rectangle 26"/>
          <p:cNvSpPr>
            <a:spLocks noChangeArrowheads="1"/>
          </p:cNvSpPr>
          <p:nvPr/>
        </p:nvSpPr>
        <p:spPr bwMode="auto">
          <a:xfrm>
            <a:off x="7754938" y="2987675"/>
            <a:ext cx="61912" cy="147638"/>
          </a:xfrm>
          <a:prstGeom prst="rect">
            <a:avLst/>
          </a:prstGeom>
          <a:solidFill>
            <a:srgbClr val="C2FFFF"/>
          </a:solidFill>
          <a:ln w="0">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pic>
        <p:nvPicPr>
          <p:cNvPr id="8219" name="Picture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0813" y="3811588"/>
            <a:ext cx="1903412" cy="190341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20" name="Text Box 28"/>
          <p:cNvSpPr txBox="1">
            <a:spLocks noChangeArrowheads="1"/>
          </p:cNvSpPr>
          <p:nvPr/>
        </p:nvSpPr>
        <p:spPr bwMode="auto">
          <a:xfrm>
            <a:off x="7543800" y="1828801"/>
            <a:ext cx="990600" cy="59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98" tIns="52249" rIns="104498" bIns="52249">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endParaRPr lang="en-US" altLang="fr-FR" sz="3200" b="1">
              <a:solidFill>
                <a:prstClr val="white"/>
              </a:solidFill>
              <a:latin typeface="Times New Roman" pitchFamily="18" charset="0"/>
            </a:endParaRPr>
          </a:p>
        </p:txBody>
      </p:sp>
      <p:sp>
        <p:nvSpPr>
          <p:cNvPr id="8221" name="Text Box 29"/>
          <p:cNvSpPr txBox="1">
            <a:spLocks noChangeArrowheads="1"/>
          </p:cNvSpPr>
          <p:nvPr/>
        </p:nvSpPr>
        <p:spPr bwMode="auto">
          <a:xfrm rot="-68665">
            <a:off x="8533624" y="3180399"/>
            <a:ext cx="211102" cy="52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498" tIns="52249" rIns="104498" bIns="52249">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endParaRPr lang="en-US" altLang="fr-FR" sz="2700" b="1">
              <a:solidFill>
                <a:srgbClr val="000000"/>
              </a:solidFill>
              <a:latin typeface="Times New Roman" pitchFamily="18" charset="0"/>
            </a:endParaRPr>
          </a:p>
        </p:txBody>
      </p:sp>
      <p:sp>
        <p:nvSpPr>
          <p:cNvPr id="8222" name="Oval 30"/>
          <p:cNvSpPr>
            <a:spLocks noChangeArrowheads="1"/>
          </p:cNvSpPr>
          <p:nvPr/>
        </p:nvSpPr>
        <p:spPr bwMode="auto">
          <a:xfrm>
            <a:off x="6094413" y="1676400"/>
            <a:ext cx="4343400" cy="44958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grpSp>
        <p:nvGrpSpPr>
          <p:cNvPr id="2" name="Group 31"/>
          <p:cNvGrpSpPr>
            <a:grpSpLocks/>
          </p:cNvGrpSpPr>
          <p:nvPr/>
        </p:nvGrpSpPr>
        <p:grpSpPr bwMode="auto">
          <a:xfrm>
            <a:off x="2438400" y="4038600"/>
            <a:ext cx="1905000" cy="1447800"/>
            <a:chOff x="576" y="3040"/>
            <a:chExt cx="1200" cy="1013"/>
          </a:xfrm>
        </p:grpSpPr>
        <p:pic>
          <p:nvPicPr>
            <p:cNvPr id="8236"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 y="3040"/>
              <a:ext cx="1200" cy="10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37" name="Text Box 33"/>
            <p:cNvSpPr txBox="1">
              <a:spLocks noChangeArrowheads="1"/>
            </p:cNvSpPr>
            <p:nvPr/>
          </p:nvSpPr>
          <p:spPr bwMode="auto">
            <a:xfrm>
              <a:off x="758" y="3177"/>
              <a:ext cx="133" cy="36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4498" tIns="52249" rIns="104498" bIns="52249">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endParaRPr lang="en-US" altLang="fr-FR" sz="2700">
                <a:solidFill>
                  <a:srgbClr val="000000"/>
                </a:solidFill>
                <a:latin typeface="Times New Roman" pitchFamily="18" charset="0"/>
              </a:endParaRPr>
            </a:p>
          </p:txBody>
        </p:sp>
      </p:grpSp>
      <p:sp>
        <p:nvSpPr>
          <p:cNvPr id="15394" name="Text Box 34"/>
          <p:cNvSpPr txBox="1">
            <a:spLocks noChangeArrowheads="1"/>
          </p:cNvSpPr>
          <p:nvPr/>
        </p:nvSpPr>
        <p:spPr bwMode="auto">
          <a:xfrm>
            <a:off x="1862139" y="1125538"/>
            <a:ext cx="1152525" cy="1582846"/>
          </a:xfrm>
          <a:prstGeom prst="rect">
            <a:avLst/>
          </a:prstGeom>
          <a:noFill/>
          <a:ln w="9525">
            <a:noFill/>
            <a:miter lim="800000"/>
            <a:headEnd/>
            <a:tailEnd/>
          </a:ln>
          <a:effectLst/>
        </p:spPr>
        <p:txBody>
          <a:bodyPr lIns="104498" tIns="52249" rIns="104498" bIns="52249">
            <a:spAutoFit/>
          </a:bodyPr>
          <a:lstStyle/>
          <a:p>
            <a:pPr defTabSz="1044575" eaLnBrk="0" hangingPunct="0">
              <a:defRPr/>
            </a:pPr>
            <a:r>
              <a:rPr lang="fr-FR" sz="3200" b="1">
                <a:solidFill>
                  <a:srgbClr val="FF3300"/>
                </a:solidFill>
                <a:effectLst>
                  <a:outerShdw blurRad="38100" dist="38100" dir="2700000" algn="tl">
                    <a:srgbClr val="C0C0C0"/>
                  </a:outerShdw>
                </a:effectLst>
                <a:latin typeface="Times New Roman" pitchFamily="18" charset="0"/>
              </a:rPr>
              <a:t>DRC</a:t>
            </a:r>
            <a:r>
              <a:rPr lang="fr-FR" sz="3200" b="1">
                <a:solidFill>
                  <a:srgbClr val="000000"/>
                </a:solidFill>
                <a:effectLst>
                  <a:outerShdw blurRad="38100" dist="38100" dir="2700000" algn="tl">
                    <a:srgbClr val="C0C0C0"/>
                  </a:outerShdw>
                </a:effectLst>
                <a:latin typeface="Times New Roman" pitchFamily="18" charset="0"/>
              </a:rPr>
              <a:t> </a:t>
            </a:r>
            <a:endParaRPr lang="fr-FR" sz="3200">
              <a:solidFill>
                <a:srgbClr val="000000"/>
              </a:solidFill>
              <a:latin typeface="Times New Roman" pitchFamily="18" charset="0"/>
            </a:endParaRPr>
          </a:p>
          <a:p>
            <a:pPr defTabSz="1044575" eaLnBrk="0" hangingPunct="0">
              <a:defRPr/>
            </a:pPr>
            <a:endParaRPr lang="fr-FR" sz="3200">
              <a:solidFill>
                <a:srgbClr val="000000"/>
              </a:solidFill>
              <a:latin typeface="Times New Roman" pitchFamily="18" charset="0"/>
            </a:endParaRPr>
          </a:p>
          <a:p>
            <a:pPr defTabSz="1044575" eaLnBrk="0" hangingPunct="0">
              <a:defRPr/>
            </a:pPr>
            <a:endParaRPr lang="fr-FR" sz="3200">
              <a:solidFill>
                <a:srgbClr val="000000"/>
              </a:solidFill>
              <a:latin typeface="Times New Roman" pitchFamily="18" charset="0"/>
            </a:endParaRPr>
          </a:p>
        </p:txBody>
      </p:sp>
      <p:grpSp>
        <p:nvGrpSpPr>
          <p:cNvPr id="3" name="Group 35"/>
          <p:cNvGrpSpPr>
            <a:grpSpLocks/>
          </p:cNvGrpSpPr>
          <p:nvPr/>
        </p:nvGrpSpPr>
        <p:grpSpPr bwMode="auto">
          <a:xfrm>
            <a:off x="6096006" y="3567112"/>
            <a:ext cx="363538" cy="1131250"/>
            <a:chOff x="2880" y="2976"/>
            <a:chExt cx="229" cy="792"/>
          </a:xfrm>
        </p:grpSpPr>
        <p:sp>
          <p:nvSpPr>
            <p:cNvPr id="8234" name="Text Box 36"/>
            <p:cNvSpPr txBox="1">
              <a:spLocks noChangeArrowheads="1"/>
            </p:cNvSpPr>
            <p:nvPr/>
          </p:nvSpPr>
          <p:spPr bwMode="auto">
            <a:xfrm>
              <a:off x="2880" y="2976"/>
              <a:ext cx="13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498" tIns="52249" rIns="104498" bIns="52249">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endParaRPr lang="en-US" altLang="fr-FR" sz="2700" u="sng">
                <a:solidFill>
                  <a:srgbClr val="FF0000"/>
                </a:solidFill>
                <a:latin typeface="Times New Roman" pitchFamily="18" charset="0"/>
              </a:endParaRPr>
            </a:p>
          </p:txBody>
        </p:sp>
        <p:sp>
          <p:nvSpPr>
            <p:cNvPr id="8235" name="Text Box 37"/>
            <p:cNvSpPr txBox="1">
              <a:spLocks noChangeArrowheads="1"/>
            </p:cNvSpPr>
            <p:nvPr/>
          </p:nvSpPr>
          <p:spPr bwMode="auto">
            <a:xfrm>
              <a:off x="2976" y="3403"/>
              <a:ext cx="13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498" tIns="52249" rIns="104498" bIns="52249">
              <a:spAutoFit/>
            </a:bodyPr>
            <a:lstStyle>
              <a:lvl1pPr defTabSz="1044575" eaLnBrk="0" hangingPunct="0">
                <a:defRPr>
                  <a:solidFill>
                    <a:schemeClr val="tx1"/>
                  </a:solidFill>
                  <a:latin typeface="Arial" charset="0"/>
                </a:defRPr>
              </a:lvl1pPr>
              <a:lvl2pPr marL="742950" indent="-285750" defTabSz="1044575" eaLnBrk="0" hangingPunct="0">
                <a:defRPr>
                  <a:solidFill>
                    <a:schemeClr val="tx1"/>
                  </a:solidFill>
                  <a:latin typeface="Arial" charset="0"/>
                </a:defRPr>
              </a:lvl2pPr>
              <a:lvl3pPr marL="1143000" indent="-228600" defTabSz="1044575" eaLnBrk="0" hangingPunct="0">
                <a:defRPr>
                  <a:solidFill>
                    <a:schemeClr val="tx1"/>
                  </a:solidFill>
                  <a:latin typeface="Arial" charset="0"/>
                </a:defRPr>
              </a:lvl3pPr>
              <a:lvl4pPr marL="1600200" indent="-228600" defTabSz="1044575" eaLnBrk="0" hangingPunct="0">
                <a:defRPr>
                  <a:solidFill>
                    <a:schemeClr val="tx1"/>
                  </a:solidFill>
                  <a:latin typeface="Arial" charset="0"/>
                </a:defRPr>
              </a:lvl4pPr>
              <a:lvl5pPr marL="2057400" indent="-228600" defTabSz="1044575" eaLnBrk="0" hangingPunct="0">
                <a:defRPr>
                  <a:solidFill>
                    <a:schemeClr val="tx1"/>
                  </a:solidFill>
                  <a:latin typeface="Arial" charset="0"/>
                </a:defRPr>
              </a:lvl5pPr>
              <a:lvl6pPr marL="2514600" indent="-228600" defTabSz="1044575" eaLnBrk="0" fontAlgn="base" hangingPunct="0">
                <a:spcBef>
                  <a:spcPct val="0"/>
                </a:spcBef>
                <a:spcAft>
                  <a:spcPct val="0"/>
                </a:spcAft>
                <a:defRPr>
                  <a:solidFill>
                    <a:schemeClr val="tx1"/>
                  </a:solidFill>
                  <a:latin typeface="Arial" charset="0"/>
                </a:defRPr>
              </a:lvl6pPr>
              <a:lvl7pPr marL="2971800" indent="-228600" defTabSz="1044575" eaLnBrk="0" fontAlgn="base" hangingPunct="0">
                <a:spcBef>
                  <a:spcPct val="0"/>
                </a:spcBef>
                <a:spcAft>
                  <a:spcPct val="0"/>
                </a:spcAft>
                <a:defRPr>
                  <a:solidFill>
                    <a:schemeClr val="tx1"/>
                  </a:solidFill>
                  <a:latin typeface="Arial" charset="0"/>
                </a:defRPr>
              </a:lvl7pPr>
              <a:lvl8pPr marL="3429000" indent="-228600" defTabSz="1044575" eaLnBrk="0" fontAlgn="base" hangingPunct="0">
                <a:spcBef>
                  <a:spcPct val="0"/>
                </a:spcBef>
                <a:spcAft>
                  <a:spcPct val="0"/>
                </a:spcAft>
                <a:defRPr>
                  <a:solidFill>
                    <a:schemeClr val="tx1"/>
                  </a:solidFill>
                  <a:latin typeface="Arial" charset="0"/>
                </a:defRPr>
              </a:lvl8pPr>
              <a:lvl9pPr marL="3886200" indent="-228600" defTabSz="1044575" eaLnBrk="0" fontAlgn="base" hangingPunct="0">
                <a:spcBef>
                  <a:spcPct val="0"/>
                </a:spcBef>
                <a:spcAft>
                  <a:spcPct val="0"/>
                </a:spcAft>
                <a:defRPr>
                  <a:solidFill>
                    <a:schemeClr val="tx1"/>
                  </a:solidFill>
                  <a:latin typeface="Arial" charset="0"/>
                </a:defRPr>
              </a:lvl9pPr>
            </a:lstStyle>
            <a:p>
              <a:endParaRPr lang="en-US" altLang="fr-FR" sz="2700" u="sng">
                <a:solidFill>
                  <a:srgbClr val="FF0000"/>
                </a:solidFill>
                <a:latin typeface="Times New Roman" pitchFamily="18" charset="0"/>
              </a:endParaRPr>
            </a:p>
          </p:txBody>
        </p:sp>
      </p:grpSp>
      <p:sp>
        <p:nvSpPr>
          <p:cNvPr id="8226" name="Text Box 38"/>
          <p:cNvSpPr txBox="1">
            <a:spLocks noChangeArrowheads="1"/>
          </p:cNvSpPr>
          <p:nvPr/>
        </p:nvSpPr>
        <p:spPr bwMode="auto">
          <a:xfrm>
            <a:off x="4806951" y="3505200"/>
            <a:ext cx="120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FR" altLang="fr-FR" sz="3200" b="1" i="1" u="sng">
                <a:solidFill>
                  <a:srgbClr val="FF3300"/>
                </a:solidFill>
                <a:latin typeface="Times New Roman" pitchFamily="18" charset="0"/>
              </a:rPr>
              <a:t>80%</a:t>
            </a:r>
            <a:endParaRPr lang="fr-FR" altLang="fr-FR" sz="4000">
              <a:solidFill>
                <a:srgbClr val="000000"/>
              </a:solidFill>
              <a:latin typeface="Times New Roman" pitchFamily="18" charset="0"/>
            </a:endParaRPr>
          </a:p>
        </p:txBody>
      </p:sp>
      <p:sp>
        <p:nvSpPr>
          <p:cNvPr id="15399" name="Rectangle 39"/>
          <p:cNvSpPr>
            <a:spLocks noChangeArrowheads="1"/>
          </p:cNvSpPr>
          <p:nvPr/>
        </p:nvSpPr>
        <p:spPr bwMode="auto">
          <a:xfrm>
            <a:off x="2743200" y="3429001"/>
            <a:ext cx="1339850" cy="473075"/>
          </a:xfrm>
          <a:prstGeom prst="rect">
            <a:avLst/>
          </a:prstGeom>
          <a:noFill/>
          <a:ln w="9525">
            <a:noFill/>
            <a:miter lim="800000"/>
            <a:headEnd/>
            <a:tailEnd/>
          </a:ln>
          <a:effectLst/>
        </p:spPr>
        <p:txBody>
          <a:bodyPr wrap="none">
            <a:spAutoFit/>
          </a:bodyPr>
          <a:lstStyle/>
          <a:p>
            <a:pPr eaLnBrk="0" hangingPunct="0">
              <a:defRPr/>
            </a:pPr>
            <a:r>
              <a:rPr lang="fr-FR" sz="2500" b="1">
                <a:solidFill>
                  <a:srgbClr val="FF3300"/>
                </a:solidFill>
                <a:effectLst>
                  <a:outerShdw blurRad="38100" dist="38100" dir="2700000" algn="tl">
                    <a:srgbClr val="C0C0C0"/>
                  </a:outerShdw>
                </a:effectLst>
                <a:latin typeface="Times New Roman" pitchFamily="18" charset="0"/>
              </a:rPr>
              <a:t>At home</a:t>
            </a:r>
            <a:endParaRPr lang="fr-FR" sz="2100">
              <a:solidFill>
                <a:srgbClr val="FF3300"/>
              </a:solidFill>
              <a:latin typeface="Times New Roman" pitchFamily="18" charset="0"/>
            </a:endParaRPr>
          </a:p>
        </p:txBody>
      </p:sp>
      <p:sp>
        <p:nvSpPr>
          <p:cNvPr id="15400" name="Rectangle 40"/>
          <p:cNvSpPr>
            <a:spLocks noChangeArrowheads="1"/>
          </p:cNvSpPr>
          <p:nvPr/>
        </p:nvSpPr>
        <p:spPr bwMode="auto">
          <a:xfrm>
            <a:off x="8850313" y="1978026"/>
            <a:ext cx="760412" cy="396875"/>
          </a:xfrm>
          <a:prstGeom prst="rect">
            <a:avLst/>
          </a:prstGeom>
          <a:noFill/>
          <a:ln w="9525">
            <a:noFill/>
            <a:miter lim="800000"/>
            <a:headEnd/>
            <a:tailEnd/>
          </a:ln>
          <a:effectLst/>
        </p:spPr>
        <p:txBody>
          <a:bodyPr>
            <a:spAutoFit/>
          </a:bodyPr>
          <a:lstStyle/>
          <a:p>
            <a:pPr eaLnBrk="0" hangingPunct="0">
              <a:defRPr/>
            </a:pPr>
            <a:r>
              <a:rPr lang="fr-FR" sz="2000" b="1">
                <a:solidFill>
                  <a:srgbClr val="0033CC"/>
                </a:solidFill>
                <a:effectLst>
                  <a:outerShdw blurRad="38100" dist="38100" dir="2700000" algn="tl">
                    <a:srgbClr val="C0C0C0"/>
                  </a:outerShdw>
                </a:effectLst>
                <a:latin typeface="Times New Roman" pitchFamily="18" charset="0"/>
              </a:rPr>
              <a:t>HC</a:t>
            </a:r>
            <a:endParaRPr lang="fr-FR" sz="4000" b="1">
              <a:solidFill>
                <a:srgbClr val="0033CC"/>
              </a:solidFill>
              <a:latin typeface="Times New Roman" pitchFamily="18" charset="0"/>
            </a:endParaRPr>
          </a:p>
        </p:txBody>
      </p:sp>
      <p:sp>
        <p:nvSpPr>
          <p:cNvPr id="15401" name="Rectangle 41"/>
          <p:cNvSpPr>
            <a:spLocks noChangeArrowheads="1"/>
          </p:cNvSpPr>
          <p:nvPr/>
        </p:nvSpPr>
        <p:spPr bwMode="auto">
          <a:xfrm>
            <a:off x="8380413" y="5638800"/>
            <a:ext cx="654346" cy="400110"/>
          </a:xfrm>
          <a:prstGeom prst="rect">
            <a:avLst/>
          </a:prstGeom>
          <a:noFill/>
          <a:ln w="9525">
            <a:noFill/>
            <a:miter lim="800000"/>
            <a:headEnd/>
            <a:tailEnd/>
          </a:ln>
          <a:effectLst/>
        </p:spPr>
        <p:txBody>
          <a:bodyPr wrap="none">
            <a:spAutoFit/>
          </a:bodyPr>
          <a:lstStyle/>
          <a:p>
            <a:pPr eaLnBrk="0" hangingPunct="0">
              <a:defRPr/>
            </a:pPr>
            <a:r>
              <a:rPr lang="fr-FR" sz="2000" b="1">
                <a:solidFill>
                  <a:srgbClr val="003399"/>
                </a:solidFill>
                <a:effectLst>
                  <a:outerShdw blurRad="38100" dist="38100" dir="2700000" algn="tl">
                    <a:srgbClr val="C0C0C0"/>
                  </a:outerShdw>
                </a:effectLst>
              </a:rPr>
              <a:t>GRH</a:t>
            </a:r>
          </a:p>
        </p:txBody>
      </p:sp>
      <p:sp>
        <p:nvSpPr>
          <p:cNvPr id="8230" name="Rectangle 42"/>
          <p:cNvSpPr>
            <a:spLocks noChangeArrowheads="1"/>
          </p:cNvSpPr>
          <p:nvPr/>
        </p:nvSpPr>
        <p:spPr bwMode="auto">
          <a:xfrm>
            <a:off x="477789" y="178594"/>
            <a:ext cx="11233248"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4400" dirty="0">
                <a:solidFill>
                  <a:srgbClr val="003399"/>
                </a:solidFill>
              </a:rPr>
              <a:t>M</a:t>
            </a:r>
            <a:r>
              <a:rPr lang="fr-FR" altLang="fr-FR" sz="4400" dirty="0" smtClean="0">
                <a:solidFill>
                  <a:srgbClr val="003399"/>
                </a:solidFill>
              </a:rPr>
              <a:t>ost </a:t>
            </a:r>
            <a:r>
              <a:rPr lang="fr-FR" altLang="fr-FR" sz="4400" dirty="0" err="1">
                <a:solidFill>
                  <a:srgbClr val="003399"/>
                </a:solidFill>
              </a:rPr>
              <a:t>children</a:t>
            </a:r>
            <a:r>
              <a:rPr lang="fr-FR" altLang="fr-FR" sz="4400" dirty="0">
                <a:solidFill>
                  <a:srgbClr val="003399"/>
                </a:solidFill>
              </a:rPr>
              <a:t> </a:t>
            </a:r>
            <a:r>
              <a:rPr lang="fr-FR" altLang="fr-FR" sz="4400" dirty="0" err="1" smtClean="0">
                <a:solidFill>
                  <a:srgbClr val="003399"/>
                </a:solidFill>
              </a:rPr>
              <a:t>still</a:t>
            </a:r>
            <a:r>
              <a:rPr lang="fr-FR" altLang="fr-FR" sz="4400" dirty="0" smtClean="0">
                <a:solidFill>
                  <a:srgbClr val="003399"/>
                </a:solidFill>
              </a:rPr>
              <a:t> die from malaria at home!</a:t>
            </a:r>
            <a:endParaRPr lang="fr-FR" altLang="fr-FR" sz="4400" dirty="0">
              <a:solidFill>
                <a:srgbClr val="003399"/>
              </a:solidFill>
            </a:endParaRPr>
          </a:p>
        </p:txBody>
      </p:sp>
      <p:sp>
        <p:nvSpPr>
          <p:cNvPr id="8231" name="AutoShape 43"/>
          <p:cNvSpPr>
            <a:spLocks noChangeArrowheads="1"/>
          </p:cNvSpPr>
          <p:nvPr/>
        </p:nvSpPr>
        <p:spPr bwMode="auto">
          <a:xfrm>
            <a:off x="3124200" y="1828800"/>
            <a:ext cx="2667000" cy="1524000"/>
          </a:xfrm>
          <a:custGeom>
            <a:avLst/>
            <a:gdLst>
              <a:gd name="T0" fmla="*/ 230601763 w 21600"/>
              <a:gd name="T1" fmla="*/ 0 h 21600"/>
              <a:gd name="T2" fmla="*/ 230601763 w 21600"/>
              <a:gd name="T3" fmla="*/ 60523539 h 21600"/>
              <a:gd name="T4" fmla="*/ 49349375 w 21600"/>
              <a:gd name="T5" fmla="*/ 107526663 h 21600"/>
              <a:gd name="T6" fmla="*/ 329300421 w 21600"/>
              <a:gd name="T7" fmla="*/ 30261770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00"/>
          </a:solidFill>
          <a:ln w="9525">
            <a:solidFill>
              <a:srgbClr val="FF6600"/>
            </a:solidFill>
            <a:miter lim="800000"/>
            <a:headEnd/>
            <a:tailEnd/>
          </a:ln>
        </p:spPr>
        <p:txBody>
          <a:bodyPr wrap="none" anchor="ctr"/>
          <a:lstStyle/>
          <a:p>
            <a:endParaRPr lang="fr-FR">
              <a:solidFill>
                <a:srgbClr val="000000"/>
              </a:solidFill>
            </a:endParaRPr>
          </a:p>
        </p:txBody>
      </p:sp>
      <p:sp>
        <p:nvSpPr>
          <p:cNvPr id="8232" name="AutoShape 44"/>
          <p:cNvSpPr>
            <a:spLocks noChangeArrowheads="1"/>
          </p:cNvSpPr>
          <p:nvPr/>
        </p:nvSpPr>
        <p:spPr bwMode="auto">
          <a:xfrm>
            <a:off x="9066213" y="2819400"/>
            <a:ext cx="1066800" cy="914400"/>
          </a:xfrm>
          <a:prstGeom prst="curvedLeftArrow">
            <a:avLst>
              <a:gd name="adj1" fmla="val 20000"/>
              <a:gd name="adj2" fmla="val 40000"/>
              <a:gd name="adj3" fmla="val 38889"/>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BE" altLang="fr-FR">
              <a:solidFill>
                <a:srgbClr val="000000"/>
              </a:solidFill>
            </a:endParaRPr>
          </a:p>
        </p:txBody>
      </p:sp>
      <p:sp>
        <p:nvSpPr>
          <p:cNvPr id="8233" name="Rectangle 45"/>
          <p:cNvSpPr>
            <a:spLocks noChangeArrowheads="1"/>
          </p:cNvSpPr>
          <p:nvPr/>
        </p:nvSpPr>
        <p:spPr bwMode="auto">
          <a:xfrm>
            <a:off x="6599239" y="360045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FR" altLang="fr-FR" sz="3200" b="1" i="1" u="sng">
                <a:solidFill>
                  <a:srgbClr val="FF3300"/>
                </a:solidFill>
                <a:latin typeface="Times New Roman" pitchFamily="18" charset="0"/>
              </a:rPr>
              <a:t>20%</a:t>
            </a:r>
          </a:p>
        </p:txBody>
      </p:sp>
    </p:spTree>
    <p:extLst>
      <p:ext uri="{BB962C8B-B14F-4D97-AF65-F5344CB8AC3E}">
        <p14:creationId xmlns:p14="http://schemas.microsoft.com/office/powerpoint/2010/main" val="354767641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2560" y="395332"/>
            <a:ext cx="9144000" cy="6464894"/>
          </a:xfrm>
          <a:prstGeom prst="rect">
            <a:avLst/>
          </a:prstGeom>
        </p:spPr>
      </p:pic>
      <p:sp>
        <p:nvSpPr>
          <p:cNvPr id="2" name="Title 1"/>
          <p:cNvSpPr>
            <a:spLocks noGrp="1"/>
          </p:cNvSpPr>
          <p:nvPr>
            <p:ph type="ctrTitle"/>
          </p:nvPr>
        </p:nvSpPr>
        <p:spPr>
          <a:xfrm>
            <a:off x="2188429" y="20933"/>
            <a:ext cx="6399005" cy="561493"/>
          </a:xfrm>
        </p:spPr>
        <p:txBody>
          <a:bodyPr>
            <a:noAutofit/>
          </a:bodyPr>
          <a:lstStyle/>
          <a:p>
            <a:r>
              <a:rPr lang="fr-CD" sz="3600" b="1" dirty="0" err="1"/>
              <a:t>Community-Based</a:t>
            </a:r>
            <a:r>
              <a:rPr lang="fr-CD" sz="3600" b="1" dirty="0"/>
              <a:t> </a:t>
            </a:r>
            <a:r>
              <a:rPr lang="fr-CD" sz="3600" b="1" dirty="0" smtClean="0"/>
              <a:t>Care Sites (SSC)</a:t>
            </a:r>
            <a:endParaRPr lang="fr-CD" sz="3600" b="1" dirty="0"/>
          </a:p>
        </p:txBody>
      </p:sp>
      <p:sp>
        <p:nvSpPr>
          <p:cNvPr id="5" name="6-Point Star 4"/>
          <p:cNvSpPr/>
          <p:nvPr/>
        </p:nvSpPr>
        <p:spPr>
          <a:xfrm>
            <a:off x="6809260" y="956826"/>
            <a:ext cx="729458" cy="692729"/>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000000"/>
                </a:solidFill>
              </a:rPr>
              <a:t>501</a:t>
            </a:r>
            <a:endParaRPr lang="en-US" b="1" dirty="0">
              <a:solidFill>
                <a:srgbClr val="000000"/>
              </a:solidFill>
            </a:endParaRPr>
          </a:p>
        </p:txBody>
      </p:sp>
      <p:sp>
        <p:nvSpPr>
          <p:cNvPr id="6" name="6-Point Star 5"/>
          <p:cNvSpPr/>
          <p:nvPr/>
        </p:nvSpPr>
        <p:spPr>
          <a:xfrm>
            <a:off x="8657378" y="1177623"/>
            <a:ext cx="667319" cy="692330"/>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000000"/>
                </a:solidFill>
              </a:rPr>
              <a:t>583</a:t>
            </a:r>
            <a:endParaRPr lang="en-US" b="1" dirty="0">
              <a:solidFill>
                <a:srgbClr val="000000"/>
              </a:solidFill>
            </a:endParaRPr>
          </a:p>
        </p:txBody>
      </p:sp>
      <p:sp>
        <p:nvSpPr>
          <p:cNvPr id="7" name="6-Point Star 6"/>
          <p:cNvSpPr/>
          <p:nvPr/>
        </p:nvSpPr>
        <p:spPr>
          <a:xfrm>
            <a:off x="8235067" y="3594353"/>
            <a:ext cx="493690" cy="483449"/>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194</a:t>
            </a:r>
            <a:endParaRPr lang="en-US" b="1" dirty="0">
              <a:solidFill>
                <a:srgbClr val="000000"/>
              </a:solidFill>
            </a:endParaRPr>
          </a:p>
        </p:txBody>
      </p:sp>
      <p:sp>
        <p:nvSpPr>
          <p:cNvPr id="8" name="6-Point Star 7"/>
          <p:cNvSpPr/>
          <p:nvPr/>
        </p:nvSpPr>
        <p:spPr>
          <a:xfrm>
            <a:off x="7291873" y="3401306"/>
            <a:ext cx="493690" cy="483449"/>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132</a:t>
            </a:r>
            <a:endParaRPr lang="en-US" b="1" dirty="0">
              <a:solidFill>
                <a:srgbClr val="000000"/>
              </a:solidFill>
            </a:endParaRPr>
          </a:p>
        </p:txBody>
      </p:sp>
      <p:sp>
        <p:nvSpPr>
          <p:cNvPr id="9" name="6-Point Star 8"/>
          <p:cNvSpPr/>
          <p:nvPr/>
        </p:nvSpPr>
        <p:spPr>
          <a:xfrm>
            <a:off x="5387932" y="3271332"/>
            <a:ext cx="493690" cy="483449"/>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166</a:t>
            </a:r>
            <a:endParaRPr lang="en-US" b="1" dirty="0">
              <a:solidFill>
                <a:srgbClr val="000000"/>
              </a:solidFill>
            </a:endParaRPr>
          </a:p>
        </p:txBody>
      </p:sp>
      <p:sp>
        <p:nvSpPr>
          <p:cNvPr id="10" name="6-Point Star 9"/>
          <p:cNvSpPr/>
          <p:nvPr/>
        </p:nvSpPr>
        <p:spPr>
          <a:xfrm>
            <a:off x="4823428" y="3515949"/>
            <a:ext cx="493690" cy="483449"/>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196</a:t>
            </a:r>
            <a:endParaRPr lang="en-US" b="1" dirty="0">
              <a:solidFill>
                <a:srgbClr val="000000"/>
              </a:solidFill>
            </a:endParaRPr>
          </a:p>
        </p:txBody>
      </p:sp>
      <p:sp>
        <p:nvSpPr>
          <p:cNvPr id="11" name="6-Point Star 10"/>
          <p:cNvSpPr/>
          <p:nvPr/>
        </p:nvSpPr>
        <p:spPr>
          <a:xfrm>
            <a:off x="6185183" y="3761995"/>
            <a:ext cx="656071" cy="690257"/>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rgbClr val="000000"/>
                </a:solidFill>
              </a:rPr>
              <a:t>339</a:t>
            </a:r>
            <a:endParaRPr lang="en-US" b="1" dirty="0">
              <a:solidFill>
                <a:srgbClr val="000000"/>
              </a:solidFill>
            </a:endParaRPr>
          </a:p>
        </p:txBody>
      </p:sp>
      <p:sp>
        <p:nvSpPr>
          <p:cNvPr id="12" name="6-Point Star 11"/>
          <p:cNvSpPr/>
          <p:nvPr/>
        </p:nvSpPr>
        <p:spPr>
          <a:xfrm>
            <a:off x="9850884" y="2059203"/>
            <a:ext cx="493690" cy="483449"/>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164</a:t>
            </a:r>
            <a:endParaRPr lang="en-US" b="1" dirty="0">
              <a:solidFill>
                <a:srgbClr val="000000"/>
              </a:solidFill>
            </a:endParaRPr>
          </a:p>
        </p:txBody>
      </p:sp>
      <p:sp>
        <p:nvSpPr>
          <p:cNvPr id="13" name="6-Point Star 12"/>
          <p:cNvSpPr/>
          <p:nvPr/>
        </p:nvSpPr>
        <p:spPr>
          <a:xfrm>
            <a:off x="9633914" y="4396036"/>
            <a:ext cx="384884" cy="391374"/>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76</a:t>
            </a:r>
            <a:endParaRPr lang="en-US" b="1" dirty="0">
              <a:solidFill>
                <a:srgbClr val="000000"/>
              </a:solidFill>
            </a:endParaRPr>
          </a:p>
        </p:txBody>
      </p:sp>
      <p:sp>
        <p:nvSpPr>
          <p:cNvPr id="14" name="6-Point Star 13"/>
          <p:cNvSpPr/>
          <p:nvPr/>
        </p:nvSpPr>
        <p:spPr>
          <a:xfrm>
            <a:off x="9003372" y="3493380"/>
            <a:ext cx="384884" cy="391374"/>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48</a:t>
            </a:r>
            <a:endParaRPr lang="en-US" b="1" dirty="0">
              <a:solidFill>
                <a:srgbClr val="000000"/>
              </a:solidFill>
            </a:endParaRPr>
          </a:p>
        </p:txBody>
      </p:sp>
      <p:sp>
        <p:nvSpPr>
          <p:cNvPr id="15" name="6-Point Star 14"/>
          <p:cNvSpPr/>
          <p:nvPr/>
        </p:nvSpPr>
        <p:spPr>
          <a:xfrm>
            <a:off x="9983371" y="3340388"/>
            <a:ext cx="384884" cy="391374"/>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23</a:t>
            </a:r>
            <a:endParaRPr lang="en-US" b="1" dirty="0">
              <a:solidFill>
                <a:srgbClr val="000000"/>
              </a:solidFill>
            </a:endParaRPr>
          </a:p>
        </p:txBody>
      </p:sp>
      <p:sp>
        <p:nvSpPr>
          <p:cNvPr id="16" name="Oval 15"/>
          <p:cNvSpPr/>
          <p:nvPr/>
        </p:nvSpPr>
        <p:spPr>
          <a:xfrm>
            <a:off x="8079431" y="3039388"/>
            <a:ext cx="492185" cy="337773"/>
          </a:xfrm>
          <a:prstGeom prst="ellipse">
            <a:avLst/>
          </a:prstGeom>
          <a:solidFill>
            <a:srgbClr val="FD6FE2"/>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127</a:t>
            </a:r>
            <a:endParaRPr lang="en-US" dirty="0">
              <a:solidFill>
                <a:prstClr val="white"/>
              </a:solidFill>
            </a:endParaRPr>
          </a:p>
        </p:txBody>
      </p:sp>
      <p:sp>
        <p:nvSpPr>
          <p:cNvPr id="17" name="Oval 16"/>
          <p:cNvSpPr/>
          <p:nvPr/>
        </p:nvSpPr>
        <p:spPr>
          <a:xfrm>
            <a:off x="9324697" y="5510818"/>
            <a:ext cx="492185" cy="337773"/>
          </a:xfrm>
          <a:prstGeom prst="ellipse">
            <a:avLst/>
          </a:prstGeom>
          <a:solidFill>
            <a:srgbClr val="FD6FE2"/>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182</a:t>
            </a:r>
            <a:endParaRPr lang="en-US" dirty="0">
              <a:solidFill>
                <a:prstClr val="white"/>
              </a:solidFill>
            </a:endParaRPr>
          </a:p>
        </p:txBody>
      </p:sp>
      <p:sp>
        <p:nvSpPr>
          <p:cNvPr id="18" name="Oval 17"/>
          <p:cNvSpPr/>
          <p:nvPr/>
        </p:nvSpPr>
        <p:spPr>
          <a:xfrm>
            <a:off x="9621199" y="3401305"/>
            <a:ext cx="352121" cy="225236"/>
          </a:xfrm>
          <a:prstGeom prst="ellipse">
            <a:avLst/>
          </a:prstGeom>
          <a:solidFill>
            <a:srgbClr val="FD6FE2"/>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71</a:t>
            </a:r>
            <a:endParaRPr lang="en-US" sz="1400" dirty="0">
              <a:solidFill>
                <a:prstClr val="white"/>
              </a:solidFill>
            </a:endParaRPr>
          </a:p>
        </p:txBody>
      </p:sp>
      <p:sp>
        <p:nvSpPr>
          <p:cNvPr id="19" name="Oval 18"/>
          <p:cNvSpPr/>
          <p:nvPr/>
        </p:nvSpPr>
        <p:spPr>
          <a:xfrm>
            <a:off x="7684312" y="3761994"/>
            <a:ext cx="352121" cy="225236"/>
          </a:xfrm>
          <a:prstGeom prst="ellipse">
            <a:avLst/>
          </a:prstGeom>
          <a:solidFill>
            <a:srgbClr val="FD6FE2"/>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97</a:t>
            </a:r>
            <a:endParaRPr lang="en-US" sz="1400" dirty="0">
              <a:solidFill>
                <a:prstClr val="white"/>
              </a:solidFill>
            </a:endParaRPr>
          </a:p>
        </p:txBody>
      </p:sp>
      <p:sp>
        <p:nvSpPr>
          <p:cNvPr id="20" name="Rounded Rectangle 19"/>
          <p:cNvSpPr/>
          <p:nvPr/>
        </p:nvSpPr>
        <p:spPr>
          <a:xfrm>
            <a:off x="7358096" y="4153597"/>
            <a:ext cx="391470" cy="250563"/>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rgbClr val="000000"/>
                </a:solidFill>
              </a:rPr>
              <a:t>213</a:t>
            </a:r>
            <a:endParaRPr lang="en-US" b="1" dirty="0">
              <a:solidFill>
                <a:srgbClr val="000000"/>
              </a:solidFill>
            </a:endParaRPr>
          </a:p>
        </p:txBody>
      </p:sp>
      <p:sp>
        <p:nvSpPr>
          <p:cNvPr id="21" name="Rounded Rectangle 20"/>
          <p:cNvSpPr/>
          <p:nvPr/>
        </p:nvSpPr>
        <p:spPr>
          <a:xfrm>
            <a:off x="7538719" y="1222981"/>
            <a:ext cx="351059" cy="261261"/>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11</a:t>
            </a:r>
            <a:endParaRPr lang="en-US" b="1" dirty="0">
              <a:solidFill>
                <a:srgbClr val="000000"/>
              </a:solidFill>
            </a:endParaRPr>
          </a:p>
        </p:txBody>
      </p:sp>
      <p:sp>
        <p:nvSpPr>
          <p:cNvPr id="22" name="Rounded Rectangle 21"/>
          <p:cNvSpPr/>
          <p:nvPr/>
        </p:nvSpPr>
        <p:spPr>
          <a:xfrm>
            <a:off x="9020285" y="2898977"/>
            <a:ext cx="351059" cy="261261"/>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24</a:t>
            </a:r>
            <a:endParaRPr lang="en-US" b="1" dirty="0">
              <a:solidFill>
                <a:srgbClr val="000000"/>
              </a:solidFill>
            </a:endParaRPr>
          </a:p>
        </p:txBody>
      </p:sp>
      <p:sp>
        <p:nvSpPr>
          <p:cNvPr id="24" name="Regular Pentagon 23"/>
          <p:cNvSpPr/>
          <p:nvPr/>
        </p:nvSpPr>
        <p:spPr>
          <a:xfrm>
            <a:off x="8121991" y="5202043"/>
            <a:ext cx="758952" cy="601150"/>
          </a:xfrm>
          <a:prstGeom prst="pentagon">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spc="-200" dirty="0">
                <a:solidFill>
                  <a:srgbClr val="000000"/>
                </a:solidFill>
              </a:rPr>
              <a:t>1023</a:t>
            </a:r>
          </a:p>
        </p:txBody>
      </p:sp>
      <p:sp>
        <p:nvSpPr>
          <p:cNvPr id="25" name="Isosceles Triangle 24"/>
          <p:cNvSpPr/>
          <p:nvPr/>
        </p:nvSpPr>
        <p:spPr>
          <a:xfrm>
            <a:off x="9784303" y="2915738"/>
            <a:ext cx="363919" cy="314669"/>
          </a:xfrm>
          <a:prstGeom prst="triangl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57</a:t>
            </a:r>
            <a:endParaRPr lang="en-US" b="1" dirty="0">
              <a:solidFill>
                <a:srgbClr val="000000"/>
              </a:solidFill>
            </a:endParaRPr>
          </a:p>
        </p:txBody>
      </p:sp>
      <p:sp>
        <p:nvSpPr>
          <p:cNvPr id="26" name="Diamond 25"/>
          <p:cNvSpPr/>
          <p:nvPr/>
        </p:nvSpPr>
        <p:spPr>
          <a:xfrm>
            <a:off x="8392293" y="4116625"/>
            <a:ext cx="352121" cy="35949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rgbClr val="000000"/>
                </a:solidFill>
              </a:rPr>
              <a:t>12</a:t>
            </a:r>
          </a:p>
        </p:txBody>
      </p:sp>
      <p:pic>
        <p:nvPicPr>
          <p:cNvPr id="30" name="Picture 29"/>
          <p:cNvPicPr/>
          <p:nvPr/>
        </p:nvPicPr>
        <p:blipFill>
          <a:blip r:embed="rId4">
            <a:extLst>
              <a:ext uri="{28A0092B-C50C-407E-A947-70E740481C1C}">
                <a14:useLocalDpi xmlns:a14="http://schemas.microsoft.com/office/drawing/2010/main" val="0"/>
              </a:ext>
            </a:extLst>
          </a:blip>
          <a:srcRect/>
          <a:stretch>
            <a:fillRect/>
          </a:stretch>
        </p:blipFill>
        <p:spPr bwMode="auto">
          <a:xfrm>
            <a:off x="943317" y="4413940"/>
            <a:ext cx="4093386" cy="1775818"/>
          </a:xfrm>
          <a:prstGeom prst="rect">
            <a:avLst/>
          </a:prstGeom>
          <a:noFill/>
          <a:ln>
            <a:solidFill>
              <a:schemeClr val="tx1">
                <a:lumMod val="95000"/>
                <a:lumOff val="5000"/>
              </a:schemeClr>
            </a:solidFill>
          </a:ln>
        </p:spPr>
      </p:pic>
      <p:grpSp>
        <p:nvGrpSpPr>
          <p:cNvPr id="39" name="Group 38"/>
          <p:cNvGrpSpPr/>
          <p:nvPr/>
        </p:nvGrpSpPr>
        <p:grpSpPr>
          <a:xfrm>
            <a:off x="2692511" y="1177623"/>
            <a:ext cx="2373328" cy="3385542"/>
            <a:chOff x="685800" y="3103037"/>
            <a:chExt cx="2373328" cy="3385542"/>
          </a:xfrm>
        </p:grpSpPr>
        <p:sp>
          <p:nvSpPr>
            <p:cNvPr id="31" name="6-Point Star 30"/>
            <p:cNvSpPr/>
            <p:nvPr/>
          </p:nvSpPr>
          <p:spPr>
            <a:xfrm>
              <a:off x="710925" y="5611036"/>
              <a:ext cx="457200" cy="507499"/>
            </a:xfrm>
            <a:prstGeom prst="star6">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1" dirty="0">
                <a:solidFill>
                  <a:srgbClr val="000000"/>
                </a:solidFill>
              </a:endParaRPr>
            </a:p>
          </p:txBody>
        </p:sp>
        <p:sp>
          <p:nvSpPr>
            <p:cNvPr id="32" name="Regular Pentagon 31"/>
            <p:cNvSpPr/>
            <p:nvPr/>
          </p:nvSpPr>
          <p:spPr>
            <a:xfrm>
              <a:off x="710925" y="3989243"/>
              <a:ext cx="443495" cy="335092"/>
            </a:xfrm>
            <a:prstGeom prst="pentagon">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200" b="1" spc="-100" dirty="0">
                <a:solidFill>
                  <a:srgbClr val="000000"/>
                </a:solidFill>
              </a:endParaRPr>
            </a:p>
          </p:txBody>
        </p:sp>
        <p:sp>
          <p:nvSpPr>
            <p:cNvPr id="33" name="Rounded Rectangle 32"/>
            <p:cNvSpPr/>
            <p:nvPr/>
          </p:nvSpPr>
          <p:spPr>
            <a:xfrm>
              <a:off x="743691" y="3549121"/>
              <a:ext cx="394794" cy="312141"/>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1" dirty="0">
                <a:solidFill>
                  <a:srgbClr val="000000"/>
                </a:solidFill>
              </a:endParaRPr>
            </a:p>
          </p:txBody>
        </p:sp>
        <p:sp>
          <p:nvSpPr>
            <p:cNvPr id="34" name="Oval 33"/>
            <p:cNvSpPr/>
            <p:nvPr/>
          </p:nvSpPr>
          <p:spPr>
            <a:xfrm>
              <a:off x="685800" y="3103037"/>
              <a:ext cx="468146" cy="320784"/>
            </a:xfrm>
            <a:prstGeom prst="ellipse">
              <a:avLst/>
            </a:prstGeom>
            <a:solidFill>
              <a:srgbClr val="FD6FE2"/>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prstClr val="white"/>
                </a:solidFill>
              </a:endParaRPr>
            </a:p>
          </p:txBody>
        </p:sp>
        <p:sp>
          <p:nvSpPr>
            <p:cNvPr id="35" name="TextBox 34"/>
            <p:cNvSpPr txBox="1"/>
            <p:nvPr/>
          </p:nvSpPr>
          <p:spPr>
            <a:xfrm>
              <a:off x="1208878" y="3103037"/>
              <a:ext cx="1850250" cy="3385542"/>
            </a:xfrm>
            <a:prstGeom prst="rect">
              <a:avLst/>
            </a:prstGeom>
            <a:noFill/>
          </p:spPr>
          <p:txBody>
            <a:bodyPr wrap="none" rtlCol="0">
              <a:spAutoFit/>
            </a:bodyPr>
            <a:lstStyle/>
            <a:p>
              <a:pPr>
                <a:spcBef>
                  <a:spcPts val="600"/>
                </a:spcBef>
                <a:spcAft>
                  <a:spcPts val="600"/>
                </a:spcAft>
              </a:pPr>
              <a:r>
                <a:rPr lang="en-US" b="1" dirty="0" err="1">
                  <a:solidFill>
                    <a:srgbClr val="000000"/>
                  </a:solidFill>
                </a:rPr>
                <a:t>Prosani</a:t>
              </a:r>
              <a:r>
                <a:rPr lang="en-US" b="1" dirty="0">
                  <a:solidFill>
                    <a:srgbClr val="000000"/>
                  </a:solidFill>
                </a:rPr>
                <a:t> et HPP</a:t>
              </a:r>
            </a:p>
            <a:p>
              <a:pPr>
                <a:spcBef>
                  <a:spcPts val="600"/>
                </a:spcBef>
                <a:spcAft>
                  <a:spcPts val="600"/>
                </a:spcAft>
              </a:pPr>
              <a:r>
                <a:rPr lang="en-US" b="1" dirty="0">
                  <a:solidFill>
                    <a:srgbClr val="000000"/>
                  </a:solidFill>
                </a:rPr>
                <a:t>ASSP</a:t>
              </a:r>
            </a:p>
            <a:p>
              <a:pPr>
                <a:spcBef>
                  <a:spcPts val="600"/>
                </a:spcBef>
                <a:spcAft>
                  <a:spcPts val="600"/>
                </a:spcAft>
              </a:pPr>
              <a:r>
                <a:rPr lang="en-US" b="1" dirty="0">
                  <a:solidFill>
                    <a:srgbClr val="000000"/>
                  </a:solidFill>
                </a:rPr>
                <a:t>IRC/</a:t>
              </a:r>
              <a:r>
                <a:rPr lang="en-US" b="1" dirty="0" err="1">
                  <a:solidFill>
                    <a:srgbClr val="000000"/>
                  </a:solidFill>
                </a:rPr>
                <a:t>RAcE</a:t>
              </a:r>
              <a:endParaRPr lang="en-US" b="1" dirty="0">
                <a:solidFill>
                  <a:srgbClr val="000000"/>
                </a:solidFill>
              </a:endParaRPr>
            </a:p>
            <a:p>
              <a:pPr>
                <a:spcBef>
                  <a:spcPts val="600"/>
                </a:spcBef>
                <a:spcAft>
                  <a:spcPts val="600"/>
                </a:spcAft>
              </a:pPr>
              <a:r>
                <a:rPr lang="en-US" b="1" dirty="0">
                  <a:solidFill>
                    <a:srgbClr val="000000"/>
                  </a:solidFill>
                </a:rPr>
                <a:t>KOICA</a:t>
              </a:r>
            </a:p>
            <a:p>
              <a:pPr>
                <a:spcBef>
                  <a:spcPts val="600"/>
                </a:spcBef>
                <a:spcAft>
                  <a:spcPts val="600"/>
                </a:spcAft>
              </a:pPr>
              <a:r>
                <a:rPr lang="en-US" b="1" dirty="0">
                  <a:solidFill>
                    <a:srgbClr val="000000"/>
                  </a:solidFill>
                </a:rPr>
                <a:t>PMI</a:t>
              </a:r>
            </a:p>
            <a:p>
              <a:pPr>
                <a:spcBef>
                  <a:spcPts val="600"/>
                </a:spcBef>
                <a:spcAft>
                  <a:spcPts val="600"/>
                </a:spcAft>
              </a:pPr>
              <a:r>
                <a:rPr lang="en-US" b="1" dirty="0">
                  <a:solidFill>
                    <a:srgbClr val="000000"/>
                  </a:solidFill>
                </a:rPr>
                <a:t>Save the Children</a:t>
              </a:r>
            </a:p>
            <a:p>
              <a:pPr>
                <a:spcBef>
                  <a:spcPts val="600"/>
                </a:spcBef>
                <a:spcAft>
                  <a:spcPts val="600"/>
                </a:spcAft>
              </a:pPr>
              <a:r>
                <a:rPr lang="en-US" b="1" dirty="0">
                  <a:solidFill>
                    <a:srgbClr val="000000"/>
                  </a:solidFill>
                </a:rPr>
                <a:t>SANRU</a:t>
              </a:r>
            </a:p>
            <a:p>
              <a:pPr>
                <a:spcBef>
                  <a:spcPts val="600"/>
                </a:spcBef>
                <a:spcAft>
                  <a:spcPts val="600"/>
                </a:spcAft>
              </a:pPr>
              <a:endParaRPr lang="en-US" b="1" dirty="0">
                <a:solidFill>
                  <a:srgbClr val="000000"/>
                </a:solidFill>
              </a:endParaRPr>
            </a:p>
          </p:txBody>
        </p:sp>
        <p:sp>
          <p:nvSpPr>
            <p:cNvPr id="36" name="Diamond 35"/>
            <p:cNvSpPr/>
            <p:nvPr/>
          </p:nvSpPr>
          <p:spPr>
            <a:xfrm>
              <a:off x="753240" y="5206508"/>
              <a:ext cx="398573" cy="368947"/>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b="1" dirty="0">
                <a:solidFill>
                  <a:srgbClr val="000000"/>
                </a:solidFill>
              </a:endParaRPr>
            </a:p>
          </p:txBody>
        </p:sp>
        <p:sp>
          <p:nvSpPr>
            <p:cNvPr id="37" name="Isosceles Triangle 36"/>
            <p:cNvSpPr/>
            <p:nvPr/>
          </p:nvSpPr>
          <p:spPr>
            <a:xfrm>
              <a:off x="757565" y="4831041"/>
              <a:ext cx="363919" cy="314669"/>
            </a:xfrm>
            <a:prstGeom prst="triangl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1" dirty="0">
                <a:solidFill>
                  <a:srgbClr val="000000"/>
                </a:solidFill>
              </a:endParaRPr>
            </a:p>
          </p:txBody>
        </p:sp>
        <p:sp>
          <p:nvSpPr>
            <p:cNvPr id="38" name="Cross 37"/>
            <p:cNvSpPr/>
            <p:nvPr/>
          </p:nvSpPr>
          <p:spPr>
            <a:xfrm>
              <a:off x="743691" y="4387350"/>
              <a:ext cx="340682" cy="365504"/>
            </a:xfrm>
            <a:prstGeom prst="plus">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0" name="TextBox 39"/>
          <p:cNvSpPr txBox="1"/>
          <p:nvPr/>
        </p:nvSpPr>
        <p:spPr>
          <a:xfrm>
            <a:off x="2653295" y="766130"/>
            <a:ext cx="1517147" cy="369332"/>
          </a:xfrm>
          <a:prstGeom prst="rect">
            <a:avLst/>
          </a:prstGeom>
          <a:noFill/>
        </p:spPr>
        <p:txBody>
          <a:bodyPr wrap="none" rtlCol="0">
            <a:spAutoFit/>
          </a:bodyPr>
          <a:lstStyle/>
          <a:p>
            <a:r>
              <a:rPr lang="fr-CD" b="1" u="sng" dirty="0">
                <a:solidFill>
                  <a:srgbClr val="000000"/>
                </a:solidFill>
              </a:rPr>
              <a:t>Sites/</a:t>
            </a:r>
            <a:r>
              <a:rPr lang="fr-CD" b="1" u="sng" dirty="0" err="1">
                <a:solidFill>
                  <a:srgbClr val="000000"/>
                </a:solidFill>
              </a:rPr>
              <a:t>partner</a:t>
            </a:r>
            <a:r>
              <a:rPr lang="fr-CD" b="1" u="sng" dirty="0">
                <a:solidFill>
                  <a:srgbClr val="000000"/>
                </a:solidFill>
              </a:rPr>
              <a:t>:</a:t>
            </a:r>
          </a:p>
        </p:txBody>
      </p:sp>
    </p:spTree>
    <p:extLst>
      <p:ext uri="{BB962C8B-B14F-4D97-AF65-F5344CB8AC3E}">
        <p14:creationId xmlns:p14="http://schemas.microsoft.com/office/powerpoint/2010/main" val="37264359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287688" y="188640"/>
            <a:ext cx="5112568" cy="720080"/>
          </a:xfrm>
        </p:spPr>
        <p:txBody>
          <a:bodyPr/>
          <a:lstStyle/>
          <a:p>
            <a:pPr eaLnBrk="1" hangingPunct="1"/>
            <a:r>
              <a:rPr lang="en-US" altLang="fr-FR" b="1" dirty="0" smtClean="0"/>
              <a:t>The Way to Forward</a:t>
            </a:r>
          </a:p>
        </p:txBody>
      </p:sp>
      <p:sp>
        <p:nvSpPr>
          <p:cNvPr id="14339" name="Rectangle 3"/>
          <p:cNvSpPr>
            <a:spLocks noGrp="1" noChangeArrowheads="1"/>
          </p:cNvSpPr>
          <p:nvPr>
            <p:ph idx="1"/>
          </p:nvPr>
        </p:nvSpPr>
        <p:spPr>
          <a:xfrm>
            <a:off x="983432" y="1556792"/>
            <a:ext cx="10058400" cy="4023360"/>
          </a:xfrm>
        </p:spPr>
        <p:txBody>
          <a:bodyPr>
            <a:normAutofit/>
          </a:bodyPr>
          <a:lstStyle/>
          <a:p>
            <a:pPr marL="461963" indent="-461963" eaLnBrk="1" hangingPunct="1">
              <a:buFont typeface="Wingdings" panose="05000000000000000000" pitchFamily="2" charset="2"/>
              <a:buChar char="q"/>
              <a:tabLst>
                <a:tab pos="461963" algn="l"/>
              </a:tabLst>
            </a:pPr>
            <a:r>
              <a:rPr lang="en-US" altLang="fr-FR" sz="3200" dirty="0" smtClean="0"/>
              <a:t>Building a partnership between the public sector, the private sector and civil society in order to effectively tackle malaria and then reach goals.</a:t>
            </a:r>
          </a:p>
          <a:p>
            <a:pPr marL="461963" indent="-461963">
              <a:buFont typeface="Wingdings" panose="05000000000000000000" pitchFamily="2" charset="2"/>
              <a:buChar char="q"/>
              <a:tabLst>
                <a:tab pos="461963" algn="l"/>
              </a:tabLst>
            </a:pPr>
            <a:endParaRPr lang="en-US" altLang="fr-FR" sz="3200" dirty="0" smtClean="0"/>
          </a:p>
          <a:p>
            <a:pPr marL="461963" indent="-461963" eaLnBrk="1" hangingPunct="1">
              <a:buFont typeface="Wingdings" panose="05000000000000000000" pitchFamily="2" charset="2"/>
              <a:buChar char="q"/>
              <a:tabLst>
                <a:tab pos="461963" algn="l"/>
              </a:tabLst>
            </a:pPr>
            <a:r>
              <a:rPr lang="en-US" altLang="fr-FR" sz="3200" dirty="0"/>
              <a:t>I</a:t>
            </a:r>
            <a:r>
              <a:rPr lang="en-US" altLang="fr-FR" sz="3200" dirty="0" smtClean="0"/>
              <a:t>ncreasing investments in health system and to incorporate  malaria control into all relevant multi-sectorial activities.</a:t>
            </a:r>
          </a:p>
        </p:txBody>
      </p:sp>
    </p:spTree>
    <p:extLst>
      <p:ext uri="{BB962C8B-B14F-4D97-AF65-F5344CB8AC3E}">
        <p14:creationId xmlns:p14="http://schemas.microsoft.com/office/powerpoint/2010/main" val="41414302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2573" y="2492896"/>
            <a:ext cx="6066597" cy="923330"/>
          </a:xfrm>
          <a:prstGeom prst="rect">
            <a:avLst/>
          </a:prstGeom>
          <a:noFill/>
        </p:spPr>
        <p:txBody>
          <a:bodyPr wrap="none" lIns="91440" tIns="45720" rIns="91440" bIns="45720">
            <a:spAutoFit/>
          </a:bodyPr>
          <a:lstStyle/>
          <a:p>
            <a:pPr algn="ctr"/>
            <a:r>
              <a:rPr lang="fr-FR" sz="5400" dirty="0" smtClean="0">
                <a:ln w="31550" cmpd="sng">
                  <a:gradFill>
                    <a:gsLst>
                      <a:gs pos="70000">
                        <a:srgbClr val="94A088">
                          <a:shade val="50000"/>
                          <a:satMod val="190000"/>
                        </a:srgbClr>
                      </a:gs>
                      <a:gs pos="0">
                        <a:srgbClr val="94A088">
                          <a:tint val="77000"/>
                          <a:satMod val="180000"/>
                        </a:srgbClr>
                      </a:gs>
                    </a:gsLst>
                    <a:lin ang="5400000"/>
                  </a:gradFill>
                  <a:prstDash val="solid"/>
                </a:ln>
                <a:solidFill>
                  <a:srgbClr val="94A088">
                    <a:tint val="15000"/>
                    <a:satMod val="200000"/>
                  </a:srgbClr>
                </a:solidFill>
                <a:effectLst>
                  <a:outerShdw blurRad="50800" dist="40000" dir="5400000" algn="tl" rotWithShape="0">
                    <a:srgbClr val="000000">
                      <a:shade val="5000"/>
                      <a:satMod val="120000"/>
                      <a:alpha val="33000"/>
                    </a:srgbClr>
                  </a:outerShdw>
                </a:effectLst>
              </a:rPr>
              <a:t>SO, LET’S ACT NOW !</a:t>
            </a:r>
            <a:endParaRPr lang="fr-FR" sz="5400" dirty="0">
              <a:ln w="31550" cmpd="sng">
                <a:gradFill>
                  <a:gsLst>
                    <a:gs pos="70000">
                      <a:srgbClr val="94A088">
                        <a:shade val="50000"/>
                        <a:satMod val="190000"/>
                      </a:srgbClr>
                    </a:gs>
                    <a:gs pos="0">
                      <a:srgbClr val="94A088">
                        <a:tint val="77000"/>
                        <a:satMod val="180000"/>
                      </a:srgbClr>
                    </a:gs>
                  </a:gsLst>
                  <a:lin ang="5400000"/>
                </a:gradFill>
                <a:prstDash val="solid"/>
              </a:ln>
              <a:solidFill>
                <a:srgbClr val="94A088">
                  <a:tint val="15000"/>
                  <a:satMod val="200000"/>
                </a:srgb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922057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091" y="189104"/>
            <a:ext cx="7128124" cy="822950"/>
          </a:xfrm>
        </p:spPr>
        <p:txBody>
          <a:bodyPr>
            <a:normAutofit/>
          </a:bodyPr>
          <a:lstStyle/>
          <a:p>
            <a:r>
              <a:rPr lang="en-US" sz="4000" b="1" dirty="0" smtClean="0"/>
              <a:t>Delimitation of Health Zones</a:t>
            </a:r>
            <a:endParaRPr lang="en-US" sz="4000" b="1" dirty="0"/>
          </a:p>
        </p:txBody>
      </p:sp>
      <p:sp>
        <p:nvSpPr>
          <p:cNvPr id="3" name="Content Placeholder 2"/>
          <p:cNvSpPr>
            <a:spLocks noGrp="1"/>
          </p:cNvSpPr>
          <p:nvPr>
            <p:ph idx="1"/>
          </p:nvPr>
        </p:nvSpPr>
        <p:spPr>
          <a:xfrm>
            <a:off x="2411659" y="1201445"/>
            <a:ext cx="8915400" cy="3777622"/>
          </a:xfrm>
        </p:spPr>
        <p:txBody>
          <a:bodyPr>
            <a:normAutofit/>
          </a:bodyPr>
          <a:lstStyle/>
          <a:p>
            <a:r>
              <a:rPr lang="en-US" sz="2800" dirty="0" smtClean="0"/>
              <a:t>By 1984, following a long series of discussions among health providers, 306 health zones were created </a:t>
            </a:r>
            <a:r>
              <a:rPr lang="en-US" sz="2800" smtClean="0"/>
              <a:t>and empowered, </a:t>
            </a:r>
            <a:r>
              <a:rPr lang="en-US" sz="2800" dirty="0" smtClean="0"/>
              <a:t>each with well-defined borders (but not necessarily limited to administrative boundaries).</a:t>
            </a:r>
          </a:p>
        </p:txBody>
      </p:sp>
      <p:pic>
        <p:nvPicPr>
          <p:cNvPr id="4" name="Picture 103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3082" y="3042405"/>
            <a:ext cx="4164815" cy="381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2482846" y="3542191"/>
            <a:ext cx="4310236" cy="3073068"/>
          </a:xfrm>
          <a:prstGeom prst="rect">
            <a:avLst/>
          </a:prstGeom>
        </p:spPr>
      </p:pic>
    </p:spTree>
    <p:extLst>
      <p:ext uri="{BB962C8B-B14F-4D97-AF65-F5344CB8AC3E}">
        <p14:creationId xmlns:p14="http://schemas.microsoft.com/office/powerpoint/2010/main" val="1730239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090" y="292963"/>
            <a:ext cx="6338011" cy="719091"/>
          </a:xfrm>
        </p:spPr>
        <p:txBody>
          <a:bodyPr/>
          <a:lstStyle/>
          <a:p>
            <a:pPr algn="ctr"/>
            <a:r>
              <a:rPr lang="en-US" b="1" dirty="0" smtClean="0"/>
              <a:t>Health Zones and FBOs</a:t>
            </a:r>
            <a:endParaRPr lang="en-US" b="1" dirty="0"/>
          </a:p>
        </p:txBody>
      </p:sp>
      <p:sp>
        <p:nvSpPr>
          <p:cNvPr id="3" name="Content Placeholder 2"/>
          <p:cNvSpPr>
            <a:spLocks noGrp="1"/>
          </p:cNvSpPr>
          <p:nvPr>
            <p:ph idx="1"/>
          </p:nvPr>
        </p:nvSpPr>
        <p:spPr>
          <a:xfrm>
            <a:off x="2047875" y="1319017"/>
            <a:ext cx="5338347" cy="5237527"/>
          </a:xfrm>
        </p:spPr>
        <p:txBody>
          <a:bodyPr>
            <a:normAutofit/>
          </a:bodyPr>
          <a:lstStyle/>
          <a:p>
            <a:pPr>
              <a:spcBef>
                <a:spcPts val="1200"/>
              </a:spcBef>
              <a:spcAft>
                <a:spcPts val="1200"/>
              </a:spcAft>
            </a:pPr>
            <a:r>
              <a:rPr lang="en-US" sz="2800" dirty="0" smtClean="0"/>
              <a:t>Overall, the number of functional health zones increased dramatically during the last 30 years.</a:t>
            </a:r>
          </a:p>
          <a:p>
            <a:pPr>
              <a:spcBef>
                <a:spcPts val="1200"/>
              </a:spcBef>
              <a:spcAft>
                <a:spcPts val="1200"/>
              </a:spcAft>
            </a:pPr>
            <a:r>
              <a:rPr lang="en-US" sz="2800" dirty="0" smtClean="0"/>
              <a:t>Today, 40% of Congo’s 516 HZs are managed    by faith-based organizations and   provide system sustainability during times    of crisis.</a:t>
            </a:r>
            <a:endParaRPr lang="en-US" sz="2800"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6530451" y="1012054"/>
            <a:ext cx="5537262" cy="5334803"/>
          </a:xfrm>
          <a:prstGeom prst="rect">
            <a:avLst/>
          </a:prstGeom>
        </p:spPr>
      </p:pic>
    </p:spTree>
    <p:extLst>
      <p:ext uri="{BB962C8B-B14F-4D97-AF65-F5344CB8AC3E}">
        <p14:creationId xmlns:p14="http://schemas.microsoft.com/office/powerpoint/2010/main" val="4019922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075" y="331146"/>
            <a:ext cx="6515564" cy="787440"/>
          </a:xfrm>
        </p:spPr>
        <p:txBody>
          <a:bodyPr/>
          <a:lstStyle/>
          <a:p>
            <a:r>
              <a:rPr lang="en-US" b="1" dirty="0" smtClean="0"/>
              <a:t>Health Zones and Resiliency</a:t>
            </a:r>
            <a:endParaRPr lang="en-US" b="1" dirty="0"/>
          </a:p>
        </p:txBody>
      </p:sp>
      <p:sp>
        <p:nvSpPr>
          <p:cNvPr id="3" name="Content Placeholder 2"/>
          <p:cNvSpPr>
            <a:spLocks noGrp="1"/>
          </p:cNvSpPr>
          <p:nvPr>
            <p:ph idx="1"/>
          </p:nvPr>
        </p:nvSpPr>
        <p:spPr>
          <a:xfrm>
            <a:off x="2517692" y="1307780"/>
            <a:ext cx="8915400" cy="2217740"/>
          </a:xfrm>
        </p:spPr>
        <p:txBody>
          <a:bodyPr>
            <a:normAutofit lnSpcReduction="10000"/>
          </a:bodyPr>
          <a:lstStyle/>
          <a:p>
            <a:r>
              <a:rPr lang="en-US" sz="2800" dirty="0" smtClean="0"/>
              <a:t>The decentralized approach of health zones has resulted in ensuring the apparently paradoxical resiliency of the country’s health system and in increasing its capacity to deal with important crises such as Ebola and HIV. </a:t>
            </a:r>
            <a:endParaRPr lang="en-US" sz="2800" dirty="0"/>
          </a:p>
        </p:txBody>
      </p:sp>
      <p:pic>
        <p:nvPicPr>
          <p:cNvPr id="4" name="Picture 4" descr="P10006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5392" y="3710278"/>
            <a:ext cx="4023360" cy="3017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10006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8191" y="3710278"/>
            <a:ext cx="4022363" cy="30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49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Grp="1" noRot="1" noChangeArrowheads="1"/>
          </p:cNvSpPr>
          <p:nvPr>
            <p:ph type="title"/>
          </p:nvPr>
        </p:nvSpPr>
        <p:spPr>
          <a:xfrm>
            <a:off x="2209801" y="228600"/>
            <a:ext cx="8228013" cy="787400"/>
          </a:xfrm>
        </p:spPr>
        <p:txBody>
          <a:bodyPr>
            <a:normAutofit/>
          </a:bodyPr>
          <a:lstStyle/>
          <a:p>
            <a:pPr algn="ctr"/>
            <a:r>
              <a:rPr lang="en-US" altLang="en-US" sz="4000" b="1" dirty="0"/>
              <a:t>An </a:t>
            </a:r>
            <a:r>
              <a:rPr lang="en-US" altLang="en-US" sz="4000" b="1" dirty="0" smtClean="0"/>
              <a:t>Apt Conclusion from 2001</a:t>
            </a:r>
            <a:endParaRPr lang="en-US" altLang="en-US" sz="4000" b="1" dirty="0"/>
          </a:p>
        </p:txBody>
      </p:sp>
      <p:sp>
        <p:nvSpPr>
          <p:cNvPr id="710659" name="Rectangle 3"/>
          <p:cNvSpPr>
            <a:spLocks noGrp="1" noChangeArrowheads="1"/>
          </p:cNvSpPr>
          <p:nvPr>
            <p:ph type="body" idx="1"/>
          </p:nvPr>
        </p:nvSpPr>
        <p:spPr>
          <a:xfrm>
            <a:off x="1854200" y="1117600"/>
            <a:ext cx="9766300" cy="5270499"/>
          </a:xfrm>
        </p:spPr>
        <p:txBody>
          <a:bodyPr>
            <a:normAutofit/>
          </a:bodyPr>
          <a:lstStyle/>
          <a:p>
            <a:pPr>
              <a:buFont typeface="Wingdings" panose="05000000000000000000" pitchFamily="2" charset="2"/>
              <a:buNone/>
            </a:pPr>
            <a:r>
              <a:rPr lang="en-US" altLang="en-US" sz="2800" dirty="0"/>
              <a:t>   “The health zone </a:t>
            </a:r>
            <a:r>
              <a:rPr lang="en-US" altLang="en-US" sz="2800" dirty="0" smtClean="0"/>
              <a:t>system… is </a:t>
            </a:r>
            <a:r>
              <a:rPr lang="en-US" altLang="en-US" sz="2800" dirty="0"/>
              <a:t>possibly the only system in the country still recognizable as a nation-wide quasi-state </a:t>
            </a:r>
            <a:r>
              <a:rPr lang="en-US" altLang="en-US" sz="2800" dirty="0" smtClean="0"/>
              <a:t>structure… and </a:t>
            </a:r>
            <a:r>
              <a:rPr lang="en-US" altLang="en-US" sz="2800" dirty="0"/>
              <a:t>even with critically little or no support, it commands allegiance and support from health workers</a:t>
            </a:r>
            <a:r>
              <a:rPr lang="en-US" altLang="en-US" sz="2800" dirty="0" smtClean="0"/>
              <a:t>.” </a:t>
            </a:r>
            <a:r>
              <a:rPr lang="en-US" altLang="en-US" sz="2000" dirty="0" smtClean="0"/>
              <a:t>-A </a:t>
            </a:r>
            <a:r>
              <a:rPr lang="en-US" altLang="en-US" sz="2000" dirty="0"/>
              <a:t>2001WHO/UNICEF report</a:t>
            </a:r>
            <a:endParaRPr lang="en-US" altLang="en-US" sz="2800" dirty="0"/>
          </a:p>
        </p:txBody>
      </p:sp>
      <p:pic>
        <p:nvPicPr>
          <p:cNvPr id="2" name="Picture 1"/>
          <p:cNvPicPr>
            <a:picLocks noChangeAspect="1"/>
          </p:cNvPicPr>
          <p:nvPr/>
        </p:nvPicPr>
        <p:blipFill>
          <a:blip r:embed="rId2"/>
          <a:stretch>
            <a:fillRect/>
          </a:stretch>
        </p:blipFill>
        <p:spPr>
          <a:xfrm>
            <a:off x="3593306" y="3545444"/>
            <a:ext cx="5296693" cy="3183811"/>
          </a:xfrm>
          <a:prstGeom prst="rect">
            <a:avLst/>
          </a:prstGeom>
        </p:spPr>
      </p:pic>
    </p:spTree>
    <p:extLst>
      <p:ext uri="{BB962C8B-B14F-4D97-AF65-F5344CB8AC3E}">
        <p14:creationId xmlns:p14="http://schemas.microsoft.com/office/powerpoint/2010/main" val="1747888568"/>
      </p:ext>
    </p:extLst>
  </p:cSld>
  <p:clrMapOvr>
    <a:masterClrMapping/>
  </p:clrMapOvr>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617</TotalTime>
  <Words>1955</Words>
  <Application>Microsoft Office PowerPoint</Application>
  <PresentationFormat>Widescreen</PresentationFormat>
  <Paragraphs>325</Paragraphs>
  <Slides>56</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56</vt:i4>
      </vt:variant>
    </vt:vector>
  </HeadingPairs>
  <TitlesOfParts>
    <vt:vector size="69" baseType="lpstr">
      <vt:lpstr>Arial</vt:lpstr>
      <vt:lpstr>Calibri</vt:lpstr>
      <vt:lpstr>Calibri Light</vt:lpstr>
      <vt:lpstr>Century Gothic</vt:lpstr>
      <vt:lpstr>Constantia</vt:lpstr>
      <vt:lpstr>Times New Roman</vt:lpstr>
      <vt:lpstr>Wingdings</vt:lpstr>
      <vt:lpstr>Wingdings 2</vt:lpstr>
      <vt:lpstr>Wingdings 3</vt:lpstr>
      <vt:lpstr>Wisp</vt:lpstr>
      <vt:lpstr>Thème Office</vt:lpstr>
      <vt:lpstr>Débit</vt:lpstr>
      <vt:lpstr>Retrospect</vt:lpstr>
      <vt:lpstr>SANRU and  Health Systems Building  in DR Congo</vt:lpstr>
      <vt:lpstr>35 years of  Health Systems Building  in DR Congo</vt:lpstr>
      <vt:lpstr>Decentralized Health Zones</vt:lpstr>
      <vt:lpstr>Pilot Health Zones Showed the Way</vt:lpstr>
      <vt:lpstr>Appui Global: Health Systems Strengthening</vt:lpstr>
      <vt:lpstr>Delimitation of Health Zones</vt:lpstr>
      <vt:lpstr>Health Zones and FBOs</vt:lpstr>
      <vt:lpstr>Health Zones and Resiliency</vt:lpstr>
      <vt:lpstr>An Apt Conclusion from 2001</vt:lpstr>
      <vt:lpstr>PARTERSHIPS:  TEAMING UP  TO COMBAT POVERTY  OF HEALTH CARE  </vt:lpstr>
      <vt:lpstr>Why team up?</vt:lpstr>
      <vt:lpstr>Who to team up with</vt:lpstr>
      <vt:lpstr>OUR PRIMARY PARTNER IS ALWAYS  THE MINISTRY OF HEALTH</vt:lpstr>
      <vt:lpstr>        KEY ISSUES TO CONSIDER FOR TEAMING</vt:lpstr>
      <vt:lpstr>PowerPoint Presentation</vt:lpstr>
      <vt:lpstr>TEAMING UP WITH IMA (SINCE 2000)</vt:lpstr>
      <vt:lpstr>A Spectrum of Partnering with IMA</vt:lpstr>
      <vt:lpstr>GLOBAL FUND HIV </vt:lpstr>
      <vt:lpstr>DIVERSIFICATION OF SANRU PARTNERS increases our organization reach &amp; stability</vt:lpstr>
      <vt:lpstr>Global Fund MALARIA &amp; HIV/AIDS teams up with 20 sub-recipient partners to implement</vt:lpstr>
      <vt:lpstr>More Partners &amp; Projects GAVI, ACQUAL, ASSP, CDC/HIV</vt:lpstr>
      <vt:lpstr>WORKING WITH REGIONAL DISTRIBUTION CENTERS (CDRs)</vt:lpstr>
      <vt:lpstr>ALL SANRU PROJECTS ASSISTING 80% OF HZS</vt:lpstr>
      <vt:lpstr>IN CONLUSION  SANRU’S TEAMING UP…</vt:lpstr>
      <vt:lpstr>PowerPoint Presentation</vt:lpstr>
      <vt:lpstr>Leveraging Resources: Maximizing Resources for Health Systems Strengthening  and Poverty Alleviation</vt:lpstr>
      <vt:lpstr>Introduction</vt:lpstr>
      <vt:lpstr>PowerPoint Presentation</vt:lpstr>
      <vt:lpstr> DR Congo Context</vt:lpstr>
      <vt:lpstr>PowerPoint Presentation</vt:lpstr>
      <vt:lpstr>The Need of Resources is obvious!</vt:lpstr>
      <vt:lpstr>DR Congo Health  System  516 Health Zones (HZ)</vt:lpstr>
      <vt:lpstr>VARIABLE LEVELS OF EFFORT</vt:lpstr>
      <vt:lpstr>Leveraging Resources at the National Level</vt:lpstr>
      <vt:lpstr>SANRU Strategies for Leveraging Resources</vt:lpstr>
      <vt:lpstr>418 HZ Assisted via SANRU  (out of 516 HZs)</vt:lpstr>
      <vt:lpstr>135 HZ with “Converged” Assisted  via SANRU</vt:lpstr>
      <vt:lpstr>More Comprehensive Development Assistance</vt:lpstr>
      <vt:lpstr>Encouraging Results from DFID-ASSP</vt:lpstr>
      <vt:lpstr>In Conclusion</vt:lpstr>
      <vt:lpstr>THANK YOU!</vt:lpstr>
      <vt:lpstr>Combating Poverty  through struggle  against Malaria  in DR CONGO</vt:lpstr>
      <vt:lpstr>Malaria: Some statistics </vt:lpstr>
      <vt:lpstr>Economical impacts of Malaria</vt:lpstr>
      <vt:lpstr>Economical impacts of Malaria</vt:lpstr>
      <vt:lpstr>Investing in Malaria struggle has a return</vt:lpstr>
      <vt:lpstr>MALARIA PREVALENCE IN DRC</vt:lpstr>
      <vt:lpstr>Statistics</vt:lpstr>
      <vt:lpstr>Contribution of SANRU in malaria struggle</vt:lpstr>
      <vt:lpstr>Teaming up against Malaria</vt:lpstr>
      <vt:lpstr>I. Case management Results  trends to 2014 (2)</vt:lpstr>
      <vt:lpstr>Usage of Long-Lasting Insecticide-treated Nets (LLINs)</vt:lpstr>
      <vt:lpstr>PowerPoint Presentation</vt:lpstr>
      <vt:lpstr>Community-Based Care Sites (SSC)</vt:lpstr>
      <vt:lpstr>The Way to Forward</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malonga miatudila</dc:creator>
  <cp:lastModifiedBy>FRANK</cp:lastModifiedBy>
  <cp:revision>35</cp:revision>
  <dcterms:created xsi:type="dcterms:W3CDTF">2015-06-26T19:44:37Z</dcterms:created>
  <dcterms:modified xsi:type="dcterms:W3CDTF">2015-06-27T13:32:04Z</dcterms:modified>
</cp:coreProperties>
</file>