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3"/>
  </p:notesMasterIdLst>
  <p:handoutMasterIdLst>
    <p:handoutMasterId r:id="rId34"/>
  </p:handoutMasterIdLst>
  <p:sldIdLst>
    <p:sldId id="710" r:id="rId2"/>
    <p:sldId id="686" r:id="rId3"/>
    <p:sldId id="711" r:id="rId4"/>
    <p:sldId id="647" r:id="rId5"/>
    <p:sldId id="692" r:id="rId6"/>
    <p:sldId id="693" r:id="rId7"/>
    <p:sldId id="694" r:id="rId8"/>
    <p:sldId id="695" r:id="rId9"/>
    <p:sldId id="639" r:id="rId10"/>
    <p:sldId id="652" r:id="rId11"/>
    <p:sldId id="653" r:id="rId12"/>
    <p:sldId id="655" r:id="rId13"/>
    <p:sldId id="656" r:id="rId14"/>
    <p:sldId id="697" r:id="rId15"/>
    <p:sldId id="699" r:id="rId16"/>
    <p:sldId id="704" r:id="rId17"/>
    <p:sldId id="702" r:id="rId18"/>
    <p:sldId id="643" r:id="rId19"/>
    <p:sldId id="712" r:id="rId20"/>
    <p:sldId id="657" r:id="rId21"/>
    <p:sldId id="659" r:id="rId22"/>
    <p:sldId id="658" r:id="rId23"/>
    <p:sldId id="660" r:id="rId24"/>
    <p:sldId id="709" r:id="rId25"/>
    <p:sldId id="661" r:id="rId26"/>
    <p:sldId id="662" r:id="rId27"/>
    <p:sldId id="663" r:id="rId28"/>
    <p:sldId id="664" r:id="rId29"/>
    <p:sldId id="665" r:id="rId30"/>
    <p:sldId id="646" r:id="rId31"/>
    <p:sldId id="688" r:id="rId3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A"/>
    <a:srgbClr val="66CCFF"/>
    <a:srgbClr val="FFFF00"/>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81" d="100"/>
          <a:sy n="81" d="100"/>
        </p:scale>
        <p:origin x="142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914400" y="150813"/>
            <a:ext cx="51054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90000"/>
              </a:lnSpc>
              <a:spcBef>
                <a:spcPct val="50000"/>
              </a:spcBef>
              <a:buFont typeface="Wingdings" pitchFamily="2" charset="2"/>
              <a:buNone/>
              <a:defRPr b="1">
                <a:effectLst>
                  <a:outerShdw blurRad="38100" dist="38100" dir="2700000" algn="tl">
                    <a:srgbClr val="C0C0C0"/>
                  </a:outerShdw>
                </a:effectLst>
                <a:latin typeface="Times New Roman" pitchFamily="18" charset="0"/>
              </a:defRPr>
            </a:lvl1pPr>
          </a:lstStyle>
          <a:p>
            <a:pPr>
              <a:defRPr/>
            </a:pPr>
            <a:r>
              <a:rPr lang="fr-CD"/>
              <a:t>IMA, ECC and SANRU III in DR Congo</a:t>
            </a:r>
          </a:p>
        </p:txBody>
      </p:sp>
    </p:spTree>
    <p:extLst>
      <p:ext uri="{BB962C8B-B14F-4D97-AF65-F5344CB8AC3E}">
        <p14:creationId xmlns:p14="http://schemas.microsoft.com/office/powerpoint/2010/main" val="205349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rgbClr val="CC3300"/>
                </a:solidFill>
                <a:effectLst>
                  <a:outerShdw blurRad="38100" dist="38100" dir="2700000" algn="tl">
                    <a:srgbClr val="C0C0C0"/>
                  </a:outerShdw>
                </a:effectLst>
                <a:latin typeface="Times New Roman" pitchFamily="18" charset="0"/>
              </a:defRPr>
            </a:lvl1pPr>
          </a:lstStyle>
          <a:p>
            <a:pPr>
              <a:defRPr/>
            </a:pPr>
            <a:endParaRPr lang="fr-CD"/>
          </a:p>
        </p:txBody>
      </p:sp>
      <p:sp>
        <p:nvSpPr>
          <p:cNvPr id="131075"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rgbClr val="CC3300"/>
                </a:solidFill>
                <a:effectLst>
                  <a:outerShdw blurRad="38100" dist="38100" dir="2700000" algn="tl">
                    <a:srgbClr val="C0C0C0"/>
                  </a:outerShdw>
                </a:effectLst>
                <a:latin typeface="Times New Roman" pitchFamily="18" charset="0"/>
              </a:defRPr>
            </a:lvl1pPr>
          </a:lstStyle>
          <a:p>
            <a:pPr>
              <a:defRPr/>
            </a:pPr>
            <a:endParaRPr lang="fr-CD"/>
          </a:p>
        </p:txBody>
      </p:sp>
      <p:sp>
        <p:nvSpPr>
          <p:cNvPr id="16388" name="Rectangle 4"/>
          <p:cNvSpPr>
            <a:spLocks noGrp="1" noRot="1" noChangeAspect="1" noChangeArrowheads="1" noTextEdit="1"/>
          </p:cNvSpPr>
          <p:nvPr>
            <p:ph type="sldImg" idx="2"/>
          </p:nvPr>
        </p:nvSpPr>
        <p:spPr bwMode="auto">
          <a:xfrm>
            <a:off x="1104900" y="696913"/>
            <a:ext cx="4649788"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D" noProof="0" smtClean="0"/>
              <a:t>Click to edit Master text styles</a:t>
            </a:r>
          </a:p>
          <a:p>
            <a:pPr lvl="1"/>
            <a:r>
              <a:rPr lang="fr-CD" noProof="0" smtClean="0"/>
              <a:t>Second level</a:t>
            </a:r>
          </a:p>
          <a:p>
            <a:pPr lvl="2"/>
            <a:r>
              <a:rPr lang="fr-CD" noProof="0" smtClean="0"/>
              <a:t>Third level</a:t>
            </a:r>
          </a:p>
          <a:p>
            <a:pPr lvl="3"/>
            <a:r>
              <a:rPr lang="fr-CD" noProof="0" smtClean="0"/>
              <a:t>Fourth level</a:t>
            </a:r>
          </a:p>
          <a:p>
            <a:pPr lvl="4"/>
            <a:r>
              <a:rPr lang="fr-CD" noProof="0" smtClean="0"/>
              <a:t>Fifth level</a:t>
            </a:r>
          </a:p>
        </p:txBody>
      </p:sp>
      <p:sp>
        <p:nvSpPr>
          <p:cNvPr id="131078"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1">
                <a:solidFill>
                  <a:srgbClr val="CC3300"/>
                </a:solidFill>
                <a:effectLst>
                  <a:outerShdw blurRad="38100" dist="38100" dir="2700000" algn="tl">
                    <a:srgbClr val="C0C0C0"/>
                  </a:outerShdw>
                </a:effectLst>
                <a:latin typeface="Times New Roman" pitchFamily="18" charset="0"/>
              </a:defRPr>
            </a:lvl1pPr>
          </a:lstStyle>
          <a:p>
            <a:pPr>
              <a:defRPr/>
            </a:pPr>
            <a:endParaRPr lang="fr-CD"/>
          </a:p>
        </p:txBody>
      </p:sp>
      <p:sp>
        <p:nvSpPr>
          <p:cNvPr id="131079"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solidFill>
                  <a:srgbClr val="CC3300"/>
                </a:solidFill>
                <a:effectLst>
                  <a:outerShdw blurRad="38100" dist="38100" dir="2700000" algn="tl">
                    <a:srgbClr val="C0C0C0"/>
                  </a:outerShdw>
                </a:effectLst>
                <a:latin typeface="Times New Roman" panose="02020603050405020304" pitchFamily="18" charset="0"/>
              </a:defRPr>
            </a:lvl1pPr>
          </a:lstStyle>
          <a:p>
            <a:pPr>
              <a:defRPr/>
            </a:pPr>
            <a:fld id="{C86BBC9F-5843-4E08-9C0C-2FFE4DC2661F}" type="slidenum">
              <a:rPr lang="fr-CD"/>
              <a:pPr>
                <a:defRPr/>
              </a:pPr>
              <a:t>‹#›</a:t>
            </a:fld>
            <a:endParaRPr lang="fr-CD"/>
          </a:p>
        </p:txBody>
      </p:sp>
    </p:spTree>
    <p:extLst>
      <p:ext uri="{BB962C8B-B14F-4D97-AF65-F5344CB8AC3E}">
        <p14:creationId xmlns:p14="http://schemas.microsoft.com/office/powerpoint/2010/main" val="2805820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91EDBE4-DF96-46E7-B12E-96F834B9FEC8}" type="slidenum">
              <a:rPr lang="fr-CD" smtClean="0">
                <a:solidFill>
                  <a:srgbClr val="CC3300"/>
                </a:solidFill>
                <a:latin typeface="Times New Roman" panose="02020603050405020304" pitchFamily="18" charset="0"/>
              </a:rPr>
              <a:pPr>
                <a:defRPr/>
              </a:pPr>
              <a:t>2</a:t>
            </a:fld>
            <a:endParaRPr lang="fr-CD" smtClean="0">
              <a:solidFill>
                <a:srgbClr val="CC3300"/>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do you think of when you hear the word Congo?</a:t>
            </a:r>
            <a:endParaRPr lang="fr-CD" altLang="en-US" smtClean="0"/>
          </a:p>
        </p:txBody>
      </p:sp>
    </p:spTree>
    <p:extLst>
      <p:ext uri="{BB962C8B-B14F-4D97-AF65-F5344CB8AC3E}">
        <p14:creationId xmlns:p14="http://schemas.microsoft.com/office/powerpoint/2010/main" val="1132844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F99F971-127F-4B2D-9846-DD5390E26B99}" type="slidenum">
              <a:rPr lang="fr-CD" smtClean="0">
                <a:solidFill>
                  <a:srgbClr val="CC3300"/>
                </a:solidFill>
                <a:latin typeface="Times New Roman" panose="02020603050405020304" pitchFamily="18" charset="0"/>
              </a:rPr>
              <a:pPr>
                <a:defRPr/>
              </a:pPr>
              <a:t>16</a:t>
            </a:fld>
            <a:endParaRPr lang="fr-CD" smtClean="0">
              <a:solidFill>
                <a:srgbClr val="CC3300"/>
              </a:solidFill>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259928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47BAA42-394F-42A3-9DA2-2000F3D2E312}" type="slidenum">
              <a:rPr lang="fr-CD" smtClean="0">
                <a:solidFill>
                  <a:srgbClr val="CC3300"/>
                </a:solidFill>
                <a:latin typeface="Times New Roman" panose="02020603050405020304" pitchFamily="18" charset="0"/>
              </a:rPr>
              <a:pPr>
                <a:defRPr/>
              </a:pPr>
              <a:t>18</a:t>
            </a:fld>
            <a:endParaRPr lang="fr-CD" smtClean="0">
              <a:solidFill>
                <a:srgbClr val="CC3300"/>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04572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47BAA42-394F-42A3-9DA2-2000F3D2E312}" type="slidenum">
              <a:rPr lang="fr-CD" smtClean="0">
                <a:solidFill>
                  <a:srgbClr val="CC3300"/>
                </a:solidFill>
                <a:latin typeface="Times New Roman" panose="02020603050405020304" pitchFamily="18" charset="0"/>
              </a:rPr>
              <a:pPr>
                <a:defRPr/>
              </a:pPr>
              <a:t>19</a:t>
            </a:fld>
            <a:endParaRPr lang="fr-CD" smtClean="0">
              <a:solidFill>
                <a:srgbClr val="CC3300"/>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2118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4A3CEF6-5F41-4CE9-90B7-F8C8133B558F}" type="slidenum">
              <a:rPr lang="fr-CD" smtClean="0">
                <a:solidFill>
                  <a:srgbClr val="CC3300"/>
                </a:solidFill>
                <a:latin typeface="Times New Roman" panose="02020603050405020304" pitchFamily="18" charset="0"/>
              </a:rPr>
              <a:pPr>
                <a:defRPr/>
              </a:pPr>
              <a:t>20</a:t>
            </a:fld>
            <a:endParaRPr lang="fr-CD" smtClean="0">
              <a:solidFill>
                <a:srgbClr val="CC3300"/>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0433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8B7E210-9850-4877-B41F-D38714FBD29D}" type="slidenum">
              <a:rPr lang="fr-CD" smtClean="0">
                <a:solidFill>
                  <a:srgbClr val="CC3300"/>
                </a:solidFill>
                <a:latin typeface="Times New Roman" panose="02020603050405020304" pitchFamily="18" charset="0"/>
              </a:rPr>
              <a:pPr>
                <a:defRPr/>
              </a:pPr>
              <a:t>21</a:t>
            </a:fld>
            <a:endParaRPr lang="fr-CD" smtClean="0">
              <a:solidFill>
                <a:srgbClr val="CC3300"/>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50615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648EBB6-0339-4617-AB01-95433F583F20}" type="slidenum">
              <a:rPr lang="fr-CD" smtClean="0">
                <a:solidFill>
                  <a:srgbClr val="CC3300"/>
                </a:solidFill>
                <a:latin typeface="Times New Roman" panose="02020603050405020304" pitchFamily="18" charset="0"/>
              </a:rPr>
              <a:pPr>
                <a:defRPr/>
              </a:pPr>
              <a:t>22</a:t>
            </a:fld>
            <a:endParaRPr lang="fr-CD" smtClean="0">
              <a:solidFill>
                <a:srgbClr val="CC33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168609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601CB7A-1DD4-4149-8AAB-33F9D767AFD5}" type="slidenum">
              <a:rPr lang="fr-CD" smtClean="0">
                <a:solidFill>
                  <a:srgbClr val="CC3300"/>
                </a:solidFill>
                <a:latin typeface="Times New Roman" panose="02020603050405020304" pitchFamily="18" charset="0"/>
              </a:rPr>
              <a:pPr>
                <a:defRPr/>
              </a:pPr>
              <a:t>23</a:t>
            </a:fld>
            <a:endParaRPr lang="fr-CD" smtClean="0">
              <a:solidFill>
                <a:srgbClr val="CC33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96898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B482D91-457C-41AE-AFCF-625D46A735F3}" type="slidenum">
              <a:rPr lang="fr-CD" smtClean="0">
                <a:solidFill>
                  <a:srgbClr val="CC3300"/>
                </a:solidFill>
                <a:latin typeface="Times New Roman" panose="02020603050405020304" pitchFamily="18" charset="0"/>
              </a:rPr>
              <a:pPr>
                <a:defRPr/>
              </a:pPr>
              <a:t>24</a:t>
            </a:fld>
            <a:endParaRPr lang="fr-CD" smtClean="0">
              <a:solidFill>
                <a:srgbClr val="CC33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91084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F414996-0D04-4A48-99BA-085CD79AD183}" type="slidenum">
              <a:rPr lang="fr-CD" smtClean="0">
                <a:solidFill>
                  <a:srgbClr val="CC3300"/>
                </a:solidFill>
                <a:latin typeface="Times New Roman" panose="02020603050405020304" pitchFamily="18" charset="0"/>
              </a:rPr>
              <a:pPr>
                <a:defRPr/>
              </a:pPr>
              <a:t>25</a:t>
            </a:fld>
            <a:endParaRPr lang="fr-CD" smtClean="0">
              <a:solidFill>
                <a:srgbClr val="CC33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912839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5CB413A-C22E-430C-9AFC-49E47D2C8119}" type="slidenum">
              <a:rPr lang="fr-CD" smtClean="0">
                <a:solidFill>
                  <a:srgbClr val="CC3300"/>
                </a:solidFill>
                <a:latin typeface="Times New Roman" panose="02020603050405020304" pitchFamily="18" charset="0"/>
              </a:rPr>
              <a:pPr>
                <a:defRPr/>
              </a:pPr>
              <a:t>26</a:t>
            </a:fld>
            <a:endParaRPr lang="fr-CD" smtClean="0">
              <a:solidFill>
                <a:srgbClr val="CC33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283986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55B5F58-183B-47D0-A711-C4713245CA34}" type="slidenum">
              <a:rPr lang="fr-CD" smtClean="0">
                <a:solidFill>
                  <a:srgbClr val="CC3300"/>
                </a:solidFill>
                <a:latin typeface="Times New Roman" panose="02020603050405020304" pitchFamily="18" charset="0"/>
              </a:rPr>
              <a:pPr>
                <a:defRPr/>
              </a:pPr>
              <a:t>4</a:t>
            </a:fld>
            <a:endParaRPr lang="fr-CD" smtClean="0">
              <a:solidFill>
                <a:srgbClr val="CC3300"/>
              </a:solidFill>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193501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788FEB4-68B1-4815-AA08-3D2B84964BC7}" type="slidenum">
              <a:rPr lang="fr-CD" smtClean="0">
                <a:solidFill>
                  <a:srgbClr val="CC3300"/>
                </a:solidFill>
                <a:latin typeface="Times New Roman" panose="02020603050405020304" pitchFamily="18" charset="0"/>
              </a:rPr>
              <a:pPr>
                <a:defRPr/>
              </a:pPr>
              <a:t>27</a:t>
            </a:fld>
            <a:endParaRPr lang="fr-CD" smtClean="0">
              <a:solidFill>
                <a:srgbClr val="CC33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199474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B33051F-ED7D-4CAC-BD81-CFF271D7A2D3}" type="slidenum">
              <a:rPr lang="fr-CD" smtClean="0">
                <a:solidFill>
                  <a:srgbClr val="CC3300"/>
                </a:solidFill>
                <a:latin typeface="Times New Roman" panose="02020603050405020304" pitchFamily="18" charset="0"/>
              </a:rPr>
              <a:pPr>
                <a:defRPr/>
              </a:pPr>
              <a:t>28</a:t>
            </a:fld>
            <a:endParaRPr lang="fr-CD" smtClean="0">
              <a:solidFill>
                <a:srgbClr val="CC3300"/>
              </a:solidFill>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34494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FD0FB4D-16A4-4EF2-ADFB-E285C7B7339A}" type="slidenum">
              <a:rPr lang="fr-CD" smtClean="0">
                <a:solidFill>
                  <a:srgbClr val="CC3300"/>
                </a:solidFill>
                <a:latin typeface="Times New Roman" panose="02020603050405020304" pitchFamily="18" charset="0"/>
              </a:rPr>
              <a:pPr>
                <a:defRPr/>
              </a:pPr>
              <a:t>29</a:t>
            </a:fld>
            <a:endParaRPr lang="fr-CD" smtClean="0">
              <a:solidFill>
                <a:srgbClr val="CC33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853885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B434C32-D458-449E-B6BB-25142564C7D1}" type="slidenum">
              <a:rPr lang="fr-CD" smtClean="0">
                <a:solidFill>
                  <a:srgbClr val="CC3300"/>
                </a:solidFill>
                <a:latin typeface="Times New Roman" panose="02020603050405020304" pitchFamily="18" charset="0"/>
              </a:rPr>
              <a:pPr>
                <a:defRPr/>
              </a:pPr>
              <a:t>30</a:t>
            </a:fld>
            <a:endParaRPr lang="fr-CD" smtClean="0">
              <a:solidFill>
                <a:srgbClr val="CC33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184476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93294BA-EDFE-4396-9B9A-CC06367697B0}" type="slidenum">
              <a:rPr lang="fr-CD" smtClean="0">
                <a:solidFill>
                  <a:srgbClr val="CC3300"/>
                </a:solidFill>
                <a:latin typeface="Times New Roman" panose="02020603050405020304" pitchFamily="18" charset="0"/>
              </a:rPr>
              <a:pPr>
                <a:defRPr/>
              </a:pPr>
              <a:t>31</a:t>
            </a:fld>
            <a:endParaRPr lang="fr-CD" smtClean="0">
              <a:solidFill>
                <a:srgbClr val="CC33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43211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FF5C024-512C-4EDE-AF3C-ABD78AAEB7F1}" type="slidenum">
              <a:rPr lang="fr-CD" smtClean="0">
                <a:solidFill>
                  <a:srgbClr val="CC3300"/>
                </a:solidFill>
                <a:latin typeface="Times New Roman" panose="02020603050405020304" pitchFamily="18" charset="0"/>
              </a:rPr>
              <a:pPr>
                <a:defRPr/>
              </a:pPr>
              <a:t>9</a:t>
            </a:fld>
            <a:endParaRPr lang="fr-CD" smtClean="0">
              <a:solidFill>
                <a:srgbClr val="CC3300"/>
              </a:solidFill>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83380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75E05B0-18D1-403D-8B22-8EFF762F45C7}" type="slidenum">
              <a:rPr lang="fr-CD" smtClean="0">
                <a:solidFill>
                  <a:srgbClr val="CC3300"/>
                </a:solidFill>
                <a:latin typeface="Times New Roman" panose="02020603050405020304" pitchFamily="18" charset="0"/>
              </a:rPr>
              <a:pPr>
                <a:defRPr/>
              </a:pPr>
              <a:t>10</a:t>
            </a:fld>
            <a:endParaRPr lang="fr-CD" smtClean="0">
              <a:solidFill>
                <a:srgbClr val="CC3300"/>
              </a:solidFill>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27539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AB506D2-34B7-444E-8279-BC9A393DA24A}" type="slidenum">
              <a:rPr lang="fr-CD" smtClean="0">
                <a:solidFill>
                  <a:srgbClr val="CC3300"/>
                </a:solidFill>
                <a:latin typeface="Times New Roman" panose="02020603050405020304" pitchFamily="18" charset="0"/>
              </a:rPr>
              <a:pPr>
                <a:defRPr/>
              </a:pPr>
              <a:t>11</a:t>
            </a:fld>
            <a:endParaRPr lang="fr-CD" smtClean="0">
              <a:solidFill>
                <a:srgbClr val="CC3300"/>
              </a:solidFill>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45777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6E1890D-E520-4FD5-BAAE-ECC2591C468D}" type="slidenum">
              <a:rPr lang="fr-CD" smtClean="0">
                <a:solidFill>
                  <a:srgbClr val="CC3300"/>
                </a:solidFill>
                <a:latin typeface="Times New Roman" panose="02020603050405020304" pitchFamily="18" charset="0"/>
              </a:rPr>
              <a:pPr>
                <a:defRPr/>
              </a:pPr>
              <a:t>12</a:t>
            </a:fld>
            <a:endParaRPr lang="fr-CD" smtClean="0">
              <a:solidFill>
                <a:srgbClr val="CC3300"/>
              </a:solidFill>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55962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D4F2F53-7ED7-4936-8850-CA10C042968E}" type="slidenum">
              <a:rPr lang="fr-CD" smtClean="0">
                <a:solidFill>
                  <a:srgbClr val="CC3300"/>
                </a:solidFill>
                <a:latin typeface="Times New Roman" panose="02020603050405020304" pitchFamily="18" charset="0"/>
              </a:rPr>
              <a:pPr>
                <a:defRPr/>
              </a:pPr>
              <a:t>13</a:t>
            </a:fld>
            <a:endParaRPr lang="fr-CD" smtClean="0">
              <a:solidFill>
                <a:srgbClr val="CC3300"/>
              </a:solidFill>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81718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C0C870A-A2A2-4B0D-ADC5-099B04F9A377}" type="slidenum">
              <a:rPr lang="fr-CD" smtClean="0">
                <a:solidFill>
                  <a:srgbClr val="CC3300"/>
                </a:solidFill>
                <a:latin typeface="Times New Roman" panose="02020603050405020304" pitchFamily="18" charset="0"/>
              </a:rPr>
              <a:pPr>
                <a:defRPr/>
              </a:pPr>
              <a:t>14</a:t>
            </a:fld>
            <a:endParaRPr lang="fr-CD" smtClean="0">
              <a:solidFill>
                <a:srgbClr val="CC3300"/>
              </a:solidFill>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332645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CF4EED9-6177-4078-92FF-8A8A9728F3A4}" type="slidenum">
              <a:rPr lang="fr-CD" smtClean="0">
                <a:solidFill>
                  <a:srgbClr val="CC3300"/>
                </a:solidFill>
                <a:latin typeface="Times New Roman" panose="02020603050405020304" pitchFamily="18" charset="0"/>
              </a:rPr>
              <a:pPr>
                <a:defRPr/>
              </a:pPr>
              <a:t>15</a:t>
            </a:fld>
            <a:endParaRPr lang="fr-CD" smtClean="0">
              <a:solidFill>
                <a:srgbClr val="CC3300"/>
              </a:solidFill>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51408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fr-BE"/>
            </a:p>
          </p:txBody>
        </p:sp>
        <p:sp>
          <p:nvSpPr>
            <p:cNvPr id="6"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7"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8"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9"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1"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2"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3"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620556" name="Rectangle 12"/>
          <p:cNvSpPr>
            <a:spLocks noGrp="1" noChangeArrowheads="1"/>
          </p:cNvSpPr>
          <p:nvPr>
            <p:ph type="ctrTitle" sz="quarter"/>
          </p:nvPr>
        </p:nvSpPr>
        <p:spPr>
          <a:xfrm>
            <a:off x="687388" y="2057400"/>
            <a:ext cx="7770812" cy="1143000"/>
          </a:xfrm>
        </p:spPr>
        <p:txBody>
          <a:bodyPr/>
          <a:lstStyle>
            <a:lvl1pPr>
              <a:defRPr/>
            </a:lvl1pPr>
          </a:lstStyle>
          <a:p>
            <a:r>
              <a:rPr lang="en-US"/>
              <a:t>Cliquez pour modifier le style du titre</a:t>
            </a:r>
          </a:p>
        </p:txBody>
      </p:sp>
      <p:sp>
        <p:nvSpPr>
          <p:cNvPr id="620557"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Cliquez pour modifier le style des sous-titres du masque</a:t>
            </a:r>
          </a:p>
        </p:txBody>
      </p:sp>
      <p:sp>
        <p:nvSpPr>
          <p:cNvPr id="14" name="Rectangle 14"/>
          <p:cNvSpPr>
            <a:spLocks noGrp="1" noChangeArrowheads="1"/>
          </p:cNvSpPr>
          <p:nvPr>
            <p:ph type="dt" sz="quarter" idx="10"/>
          </p:nvPr>
        </p:nvSpPr>
        <p:spPr/>
        <p:txBody>
          <a:bodyPr/>
          <a:lstStyle>
            <a:lvl1pPr>
              <a:defRPr/>
            </a:lvl1pPr>
          </a:lstStyle>
          <a:p>
            <a:pPr>
              <a:defRPr/>
            </a:pPr>
            <a:endParaRPr lang="en-US"/>
          </a:p>
        </p:txBody>
      </p:sp>
      <p:sp>
        <p:nvSpPr>
          <p:cNvPr id="15" name="Rectangle 15"/>
          <p:cNvSpPr>
            <a:spLocks noGrp="1" noChangeArrowheads="1"/>
          </p:cNvSpPr>
          <p:nvPr>
            <p:ph type="ftr" sz="quarter" idx="11"/>
          </p:nvPr>
        </p:nvSpPr>
        <p:spPr/>
        <p:txBody>
          <a:bodyPr/>
          <a:lstStyle>
            <a:lvl1pPr>
              <a:defRPr/>
            </a:lvl1pPr>
          </a:lstStyle>
          <a:p>
            <a:pPr>
              <a:defRPr/>
            </a:pPr>
            <a:endParaRPr lang="en-US"/>
          </a:p>
        </p:txBody>
      </p:sp>
      <p:sp>
        <p:nvSpPr>
          <p:cNvPr id="16" name="Rectangle 16"/>
          <p:cNvSpPr>
            <a:spLocks noGrp="1" noChangeArrowheads="1"/>
          </p:cNvSpPr>
          <p:nvPr>
            <p:ph type="sldNum" sz="quarter" idx="12"/>
          </p:nvPr>
        </p:nvSpPr>
        <p:spPr/>
        <p:txBody>
          <a:bodyPr/>
          <a:lstStyle>
            <a:lvl1pPr>
              <a:defRPr/>
            </a:lvl1pPr>
          </a:lstStyle>
          <a:p>
            <a:pPr>
              <a:defRPr/>
            </a:pPr>
            <a:fld id="{4CA27F5F-F59A-4886-8FB1-7802FAF7DDE8}" type="slidenum">
              <a:rPr lang="en-US"/>
              <a:pPr>
                <a:defRPr/>
              </a:pPr>
              <a:t>‹#›</a:t>
            </a:fld>
            <a:endParaRPr lang="en-US"/>
          </a:p>
        </p:txBody>
      </p:sp>
    </p:spTree>
    <p:extLst>
      <p:ext uri="{BB962C8B-B14F-4D97-AF65-F5344CB8AC3E}">
        <p14:creationId xmlns:p14="http://schemas.microsoft.com/office/powerpoint/2010/main" val="3860009203"/>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14"/>
          <p:cNvSpPr>
            <a:spLocks noGrp="1" noChangeArrowheads="1"/>
          </p:cNvSpPr>
          <p:nvPr>
            <p:ph type="dt" sz="half" idx="10"/>
          </p:nvPr>
        </p:nvSpPr>
        <p:spPr/>
        <p:txBody>
          <a:bodyPr/>
          <a:lstStyle>
            <a:lvl1pPr>
              <a:defRPr/>
            </a:lvl1pPr>
          </a:lstStyle>
          <a:p>
            <a:pPr>
              <a:defRPr/>
            </a:pPr>
            <a:endParaRPr lang="en-US"/>
          </a:p>
        </p:txBody>
      </p:sp>
      <p:sp>
        <p:nvSpPr>
          <p:cNvPr id="5" name="Rectangle 15"/>
          <p:cNvSpPr>
            <a:spLocks noGrp="1" noChangeArrowheads="1"/>
          </p:cNvSpPr>
          <p:nvPr>
            <p:ph type="ftr" sz="quarter" idx="11"/>
          </p:nvPr>
        </p:nvSpPr>
        <p:spPr/>
        <p:txBody>
          <a:bodyPr/>
          <a:lstStyle>
            <a:lvl1pPr>
              <a:defRPr/>
            </a:lvl1pPr>
          </a:lstStyle>
          <a:p>
            <a:pPr>
              <a:defRPr/>
            </a:pPr>
            <a:endParaRPr lang="en-US"/>
          </a:p>
        </p:txBody>
      </p:sp>
      <p:sp>
        <p:nvSpPr>
          <p:cNvPr id="6" name="Rectangle 16"/>
          <p:cNvSpPr>
            <a:spLocks noGrp="1" noChangeArrowheads="1"/>
          </p:cNvSpPr>
          <p:nvPr>
            <p:ph type="sldNum" sz="quarter" idx="12"/>
          </p:nvPr>
        </p:nvSpPr>
        <p:spPr/>
        <p:txBody>
          <a:bodyPr/>
          <a:lstStyle>
            <a:lvl1pPr>
              <a:defRPr/>
            </a:lvl1pPr>
          </a:lstStyle>
          <a:p>
            <a:pPr>
              <a:defRPr/>
            </a:pPr>
            <a:fld id="{FF1421E8-90FD-4B13-A290-6E7D14E90AAC}" type="slidenum">
              <a:rPr lang="en-US"/>
              <a:pPr>
                <a:defRPr/>
              </a:pPr>
              <a:t>‹#›</a:t>
            </a:fld>
            <a:endParaRPr lang="en-US"/>
          </a:p>
        </p:txBody>
      </p:sp>
      <p:pic>
        <p:nvPicPr>
          <p:cNvPr id="8" name="Picture 7"/>
          <p:cNvPicPr>
            <a:picLocks noChangeAspect="1"/>
          </p:cNvPicPr>
          <p:nvPr userDrawn="1"/>
        </p:nvPicPr>
        <p:blipFill>
          <a:blip r:embed="rId2">
            <a:clrChange>
              <a:clrFrom>
                <a:srgbClr val="E9FFBE"/>
              </a:clrFrom>
              <a:clrTo>
                <a:srgbClr val="E9FFBE">
                  <a:alpha val="0"/>
                </a:srgbClr>
              </a:clrTo>
            </a:clrChange>
          </a:blip>
          <a:stretch>
            <a:fillRect/>
          </a:stretch>
        </p:blipFill>
        <p:spPr>
          <a:xfrm>
            <a:off x="44825" y="6138670"/>
            <a:ext cx="566735" cy="684312"/>
          </a:xfrm>
          <a:prstGeom prst="rect">
            <a:avLst/>
          </a:prstGeom>
        </p:spPr>
      </p:pic>
    </p:spTree>
    <p:extLst>
      <p:ext uri="{BB962C8B-B14F-4D97-AF65-F5344CB8AC3E}">
        <p14:creationId xmlns:p14="http://schemas.microsoft.com/office/powerpoint/2010/main" val="1280780440"/>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p:txBody>
          <a:bodyPr/>
          <a:lstStyle>
            <a:lvl1pPr>
              <a:defRPr/>
            </a:lvl1pPr>
          </a:lstStyle>
          <a:p>
            <a:pPr>
              <a:defRPr/>
            </a:pPr>
            <a:endParaRPr lang="en-US"/>
          </a:p>
        </p:txBody>
      </p:sp>
      <p:sp>
        <p:nvSpPr>
          <p:cNvPr id="3" name="Rectangle 15"/>
          <p:cNvSpPr>
            <a:spLocks noGrp="1" noChangeArrowheads="1"/>
          </p:cNvSpPr>
          <p:nvPr>
            <p:ph type="ftr" sz="quarter" idx="11"/>
          </p:nvPr>
        </p:nvSpPr>
        <p:spPr/>
        <p:txBody>
          <a:bodyPr/>
          <a:lstStyle>
            <a:lvl1pPr>
              <a:defRPr/>
            </a:lvl1pPr>
          </a:lstStyle>
          <a:p>
            <a:pPr>
              <a:defRPr/>
            </a:pPr>
            <a:endParaRPr lang="en-US"/>
          </a:p>
        </p:txBody>
      </p:sp>
      <p:sp>
        <p:nvSpPr>
          <p:cNvPr id="4" name="Rectangle 16"/>
          <p:cNvSpPr>
            <a:spLocks noGrp="1" noChangeArrowheads="1"/>
          </p:cNvSpPr>
          <p:nvPr>
            <p:ph type="sldNum" sz="quarter" idx="12"/>
          </p:nvPr>
        </p:nvSpPr>
        <p:spPr/>
        <p:txBody>
          <a:bodyPr/>
          <a:lstStyle>
            <a:lvl1pPr>
              <a:defRPr/>
            </a:lvl1pPr>
          </a:lstStyle>
          <a:p>
            <a:pPr>
              <a:defRPr/>
            </a:pPr>
            <a:fld id="{B5970048-4815-465E-A0CA-AABEDA0C3EA9}" type="slidenum">
              <a:rPr lang="en-US"/>
              <a:pPr>
                <a:defRPr/>
              </a:pPr>
              <a:t>‹#›</a:t>
            </a:fld>
            <a:endParaRPr lang="en-US"/>
          </a:p>
        </p:txBody>
      </p:sp>
      <p:pic>
        <p:nvPicPr>
          <p:cNvPr id="6" name="Picture 5"/>
          <p:cNvPicPr>
            <a:picLocks noChangeAspect="1"/>
          </p:cNvPicPr>
          <p:nvPr userDrawn="1"/>
        </p:nvPicPr>
        <p:blipFill>
          <a:blip r:embed="rId2">
            <a:clrChange>
              <a:clrFrom>
                <a:srgbClr val="E9FFBE"/>
              </a:clrFrom>
              <a:clrTo>
                <a:srgbClr val="E9FFBE">
                  <a:alpha val="0"/>
                </a:srgbClr>
              </a:clrTo>
            </a:clrChange>
          </a:blip>
          <a:stretch>
            <a:fillRect/>
          </a:stretch>
        </p:blipFill>
        <p:spPr>
          <a:xfrm>
            <a:off x="44825" y="6138670"/>
            <a:ext cx="566735" cy="684312"/>
          </a:xfrm>
          <a:prstGeom prst="rect">
            <a:avLst/>
          </a:prstGeom>
        </p:spPr>
      </p:pic>
    </p:spTree>
    <p:extLst>
      <p:ext uri="{BB962C8B-B14F-4D97-AF65-F5344CB8AC3E}">
        <p14:creationId xmlns:p14="http://schemas.microsoft.com/office/powerpoint/2010/main" val="216479106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9525" y="-20638"/>
            <a:ext cx="9153525" cy="6878638"/>
            <a:chOff x="-6" y="-13"/>
            <a:chExt cx="5766" cy="4333"/>
          </a:xfrm>
        </p:grpSpPr>
        <p:sp>
          <p:nvSpPr>
            <p:cNvPr id="619523"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fr-BE"/>
            </a:p>
          </p:txBody>
        </p:sp>
        <p:sp>
          <p:nvSpPr>
            <p:cNvPr id="1033"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1034"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5"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6"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7"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8"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9"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40"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1027" name="Rectangle 12"/>
          <p:cNvSpPr>
            <a:spLocks noGrp="1" noChangeArrowheads="1"/>
          </p:cNvSpPr>
          <p:nvPr>
            <p:ph type="title"/>
          </p:nvPr>
        </p:nvSpPr>
        <p:spPr bwMode="auto">
          <a:xfrm>
            <a:off x="687388" y="609600"/>
            <a:ext cx="7770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Cliquez pour modifier le style du titre</a:t>
            </a:r>
          </a:p>
        </p:txBody>
      </p:sp>
      <p:sp>
        <p:nvSpPr>
          <p:cNvPr id="1028" name="Rectangle 13"/>
          <p:cNvSpPr>
            <a:spLocks noGrp="1" noChangeArrowheads="1"/>
          </p:cNvSpPr>
          <p:nvPr>
            <p:ph type="body" idx="1"/>
          </p:nvPr>
        </p:nvSpPr>
        <p:spPr bwMode="auto">
          <a:xfrm>
            <a:off x="687388" y="1981200"/>
            <a:ext cx="77708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Cliquez pour modifier les styles du texte du masque</a:t>
            </a:r>
          </a:p>
          <a:p>
            <a:pPr lvl="1"/>
            <a:r>
              <a:rPr lang="en-US" altLang="en-US" smtClean="0"/>
              <a:t>Deuxième niveau</a:t>
            </a:r>
          </a:p>
          <a:p>
            <a:pPr lvl="2"/>
            <a:r>
              <a:rPr lang="en-US" altLang="en-US" smtClean="0"/>
              <a:t>Troisième niveau</a:t>
            </a:r>
          </a:p>
          <a:p>
            <a:pPr lvl="3"/>
            <a:r>
              <a:rPr lang="en-US" altLang="en-US" smtClean="0"/>
              <a:t>Quatrième niveau</a:t>
            </a:r>
          </a:p>
          <a:p>
            <a:pPr lvl="4"/>
            <a:r>
              <a:rPr lang="en-US" altLang="en-US" smtClean="0"/>
              <a:t>Cinquième niveau</a:t>
            </a:r>
          </a:p>
        </p:txBody>
      </p:sp>
      <p:sp>
        <p:nvSpPr>
          <p:cNvPr id="619534" name="Rectangle 14"/>
          <p:cNvSpPr>
            <a:spLocks noGrp="1" noChangeArrowheads="1"/>
          </p:cNvSpPr>
          <p:nvPr>
            <p:ph type="dt" sz="half" idx="2"/>
          </p:nvPr>
        </p:nvSpPr>
        <p:spPr bwMode="auto">
          <a:xfrm>
            <a:off x="687388"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a:defRPr/>
            </a:pPr>
            <a:endParaRPr lang="en-US"/>
          </a:p>
        </p:txBody>
      </p:sp>
      <p:sp>
        <p:nvSpPr>
          <p:cNvPr id="619535" name="Rectangle 15"/>
          <p:cNvSpPr>
            <a:spLocks noGrp="1" noChangeArrowheads="1"/>
          </p:cNvSpPr>
          <p:nvPr>
            <p:ph type="ftr" sz="quarter" idx="3"/>
          </p:nvPr>
        </p:nvSpPr>
        <p:spPr bwMode="auto">
          <a:xfrm>
            <a:off x="3124200" y="6248400"/>
            <a:ext cx="28971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a:defRPr/>
            </a:pPr>
            <a:endParaRPr lang="en-US"/>
          </a:p>
        </p:txBody>
      </p:sp>
      <p:sp>
        <p:nvSpPr>
          <p:cNvPr id="619536"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Times New Roman" panose="02020603050405020304" pitchFamily="18" charset="0"/>
              </a:defRPr>
            </a:lvl1pPr>
          </a:lstStyle>
          <a:p>
            <a:pPr>
              <a:defRPr/>
            </a:pPr>
            <a:fld id="{F433620B-7C8F-436E-A3BD-F98488EDD7F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21" r:id="rId3"/>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52736"/>
            <a:ext cx="8280920" cy="1200329"/>
          </a:xfrm>
          <a:prstGeom prst="rect">
            <a:avLst/>
          </a:prstGeom>
        </p:spPr>
        <p:txBody>
          <a:bodyPr wrap="square">
            <a:spAutoFit/>
          </a:bodyPr>
          <a:lstStyle/>
          <a:p>
            <a:pPr algn="ctr" eaLnBrk="1" hangingPunct="1">
              <a:buFont typeface="Wingdings" panose="05000000000000000000" pitchFamily="2" charset="2"/>
              <a:buNone/>
            </a:pPr>
            <a:endParaRPr lang="en-US" altLang="en-US" sz="4000" b="1" dirty="0" smtClean="0"/>
          </a:p>
          <a:p>
            <a:pPr algn="ctr" eaLnBrk="1" hangingPunct="1">
              <a:buFont typeface="Wingdings" panose="05000000000000000000" pitchFamily="2" charset="2"/>
              <a:buNone/>
            </a:pPr>
            <a:r>
              <a:rPr lang="en-US" altLang="en-US" sz="800" b="1" dirty="0" smtClean="0">
                <a:solidFill>
                  <a:srgbClr val="CC3300"/>
                </a:solidFill>
              </a:rPr>
              <a:t/>
            </a:r>
            <a:br>
              <a:rPr lang="en-US" altLang="en-US" sz="800" b="1" dirty="0" smtClean="0">
                <a:solidFill>
                  <a:srgbClr val="CC3300"/>
                </a:solidFill>
              </a:rPr>
            </a:br>
            <a:endParaRPr lang="fr-FR" altLang="en-US" sz="2400" b="1" dirty="0" smtClean="0">
              <a:solidFill>
                <a:srgbClr val="FFFF00"/>
              </a:solidFill>
            </a:endParaRPr>
          </a:p>
        </p:txBody>
      </p:sp>
      <p:sp>
        <p:nvSpPr>
          <p:cNvPr id="3" name="Title 2"/>
          <p:cNvSpPr>
            <a:spLocks noGrp="1"/>
          </p:cNvSpPr>
          <p:nvPr>
            <p:ph type="ctrTitle" sz="quarter"/>
          </p:nvPr>
        </p:nvSpPr>
        <p:spPr>
          <a:xfrm>
            <a:off x="683568" y="1340768"/>
            <a:ext cx="7770812" cy="1143000"/>
          </a:xfrm>
        </p:spPr>
        <p:txBody>
          <a:bodyPr/>
          <a:lstStyle/>
          <a:p>
            <a:r>
              <a:rPr lang="en-US" altLang="en-US" b="1" dirty="0"/>
              <a:t>COMBATTING POVERTY THROUGH STONG HEALTH SYSTEMS</a:t>
            </a:r>
            <a:br>
              <a:rPr lang="en-US" altLang="en-US" b="1" dirty="0"/>
            </a:br>
            <a:endParaRPr lang="en-US" dirty="0"/>
          </a:p>
        </p:txBody>
      </p:sp>
      <p:sp>
        <p:nvSpPr>
          <p:cNvPr id="4" name="Subtitle 3"/>
          <p:cNvSpPr>
            <a:spLocks noGrp="1"/>
          </p:cNvSpPr>
          <p:nvPr>
            <p:ph type="subTitle" sz="quarter" idx="1"/>
          </p:nvPr>
        </p:nvSpPr>
        <p:spPr>
          <a:xfrm>
            <a:off x="1619672" y="2771800"/>
            <a:ext cx="6400800" cy="3600400"/>
          </a:xfrm>
        </p:spPr>
        <p:txBody>
          <a:bodyPr/>
          <a:lstStyle/>
          <a:p>
            <a:pPr eaLnBrk="1" hangingPunct="1"/>
            <a:r>
              <a:rPr lang="en-US" altLang="en-US" sz="2800" b="1" dirty="0">
                <a:solidFill>
                  <a:srgbClr val="FFFF00"/>
                </a:solidFill>
              </a:rPr>
              <a:t>BY</a:t>
            </a:r>
          </a:p>
          <a:p>
            <a:pPr eaLnBrk="1" hangingPunct="1"/>
            <a:r>
              <a:rPr lang="en-US" altLang="en-US" sz="2800" b="1" dirty="0">
                <a:solidFill>
                  <a:srgbClr val="FFFF00"/>
                </a:solidFill>
              </a:rPr>
              <a:t>DR. NGOMA MIEZI KINTAUDI </a:t>
            </a:r>
          </a:p>
          <a:p>
            <a:pPr eaLnBrk="1" hangingPunct="1"/>
            <a:r>
              <a:rPr lang="en-US" altLang="en-US" sz="2800" b="1" dirty="0">
                <a:solidFill>
                  <a:srgbClr val="FFFF00"/>
                </a:solidFill>
              </a:rPr>
              <a:t>MPH, </a:t>
            </a:r>
            <a:r>
              <a:rPr lang="en-US" altLang="en-US" sz="2800" b="1" dirty="0" err="1">
                <a:solidFill>
                  <a:srgbClr val="FFFF00"/>
                </a:solidFill>
              </a:rPr>
              <a:t>Ph.D</a:t>
            </a:r>
            <a:r>
              <a:rPr lang="en-US" altLang="en-US" sz="2800" b="1" dirty="0">
                <a:solidFill>
                  <a:srgbClr val="FFFF00"/>
                </a:solidFill>
              </a:rPr>
              <a:t/>
            </a:r>
            <a:br>
              <a:rPr lang="en-US" altLang="en-US" sz="2800" b="1" dirty="0">
                <a:solidFill>
                  <a:srgbClr val="FFFF00"/>
                </a:solidFill>
              </a:rPr>
            </a:br>
            <a:endParaRPr lang="en-US" altLang="en-US" sz="2800" b="1" dirty="0">
              <a:solidFill>
                <a:srgbClr val="FFFF00"/>
              </a:solidFill>
            </a:endParaRPr>
          </a:p>
          <a:p>
            <a:pPr eaLnBrk="1" hangingPunct="1"/>
            <a:r>
              <a:rPr lang="en-US" altLang="en-US" sz="2800" b="1" dirty="0">
                <a:solidFill>
                  <a:srgbClr val="FFFF00"/>
                </a:solidFill>
              </a:rPr>
              <a:t>EXECUTIVE DIRECTOR </a:t>
            </a:r>
          </a:p>
          <a:p>
            <a:pPr eaLnBrk="1" hangingPunct="1"/>
            <a:r>
              <a:rPr lang="en-US" altLang="en-US" sz="2800" b="1" dirty="0">
                <a:solidFill>
                  <a:srgbClr val="FFFF00"/>
                </a:solidFill>
              </a:rPr>
              <a:t>SANRU</a:t>
            </a:r>
            <a:endParaRPr lang="fr-FR" altLang="en-US" sz="2800" b="1" dirty="0">
              <a:solidFill>
                <a:srgbClr val="FFFF00"/>
              </a:solidFill>
            </a:endParaRPr>
          </a:p>
          <a:p>
            <a:endParaRPr lang="en-US" sz="2800" dirty="0"/>
          </a:p>
        </p:txBody>
      </p:sp>
      <p:pic>
        <p:nvPicPr>
          <p:cNvPr id="7" name="Picture 6"/>
          <p:cNvPicPr>
            <a:picLocks noChangeAspect="1"/>
          </p:cNvPicPr>
          <p:nvPr/>
        </p:nvPicPr>
        <p:blipFill>
          <a:blip r:embed="rId2">
            <a:clrChange>
              <a:clrFrom>
                <a:srgbClr val="E9FFBE"/>
              </a:clrFrom>
              <a:clrTo>
                <a:srgbClr val="E9FFBE">
                  <a:alpha val="0"/>
                </a:srgbClr>
              </a:clrTo>
            </a:clrChange>
          </a:blip>
          <a:stretch>
            <a:fillRect/>
          </a:stretch>
        </p:blipFill>
        <p:spPr>
          <a:xfrm>
            <a:off x="251520" y="4005064"/>
            <a:ext cx="2160240" cy="2608414"/>
          </a:xfrm>
          <a:prstGeom prst="rect">
            <a:avLst/>
          </a:prstGeom>
        </p:spPr>
      </p:pic>
    </p:spTree>
    <p:extLst>
      <p:ext uri="{BB962C8B-B14F-4D97-AF65-F5344CB8AC3E}">
        <p14:creationId xmlns:p14="http://schemas.microsoft.com/office/powerpoint/2010/main" val="2493579536"/>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980728"/>
          </a:xfrm>
        </p:spPr>
        <p:txBody>
          <a:bodyPr/>
          <a:lstStyle/>
          <a:p>
            <a:pPr eaLnBrk="1" hangingPunct="1"/>
            <a:r>
              <a:rPr lang="fr-FR" altLang="en-US" dirty="0" smtClean="0"/>
              <a:t>2. Poor </a:t>
            </a:r>
            <a:r>
              <a:rPr lang="fr-FR" altLang="en-US" dirty="0" err="1" smtClean="0"/>
              <a:t>Health</a:t>
            </a:r>
            <a:r>
              <a:rPr lang="fr-FR" altLang="en-US" dirty="0" smtClean="0"/>
              <a:t> conditions</a:t>
            </a:r>
          </a:p>
        </p:txBody>
      </p:sp>
      <p:sp>
        <p:nvSpPr>
          <p:cNvPr id="31747" name="Rectangle 3"/>
          <p:cNvSpPr>
            <a:spLocks noGrp="1" noChangeArrowheads="1"/>
          </p:cNvSpPr>
          <p:nvPr>
            <p:ph type="body" idx="1"/>
          </p:nvPr>
        </p:nvSpPr>
        <p:spPr>
          <a:xfrm>
            <a:off x="611188" y="908050"/>
            <a:ext cx="7770812" cy="649288"/>
          </a:xfrm>
        </p:spPr>
        <p:txBody>
          <a:bodyPr/>
          <a:lstStyle/>
          <a:p>
            <a:pPr eaLnBrk="1" hangingPunct="1"/>
            <a:r>
              <a:rPr lang="en-US" altLang="en-US" dirty="0" smtClean="0"/>
              <a:t>Housewife and also key provider</a:t>
            </a:r>
          </a:p>
        </p:txBody>
      </p:sp>
      <p:pic>
        <p:nvPicPr>
          <p:cNvPr id="31748" name="Picture 5" descr="IMG_18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7338"/>
            <a:ext cx="6696968" cy="502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8520" y="0"/>
            <a:ext cx="9252520" cy="908050"/>
          </a:xfrm>
        </p:spPr>
        <p:txBody>
          <a:bodyPr/>
          <a:lstStyle/>
          <a:p>
            <a:pPr eaLnBrk="1" hangingPunct="1"/>
            <a:r>
              <a:rPr lang="fr-FR" altLang="en-US" dirty="0" smtClean="0"/>
              <a:t>3. Main provider in house</a:t>
            </a:r>
          </a:p>
        </p:txBody>
      </p:sp>
      <p:sp>
        <p:nvSpPr>
          <p:cNvPr id="33795" name="Rectangle 3"/>
          <p:cNvSpPr>
            <a:spLocks noGrp="1" noChangeArrowheads="1"/>
          </p:cNvSpPr>
          <p:nvPr>
            <p:ph type="body" idx="1"/>
          </p:nvPr>
        </p:nvSpPr>
        <p:spPr>
          <a:xfrm>
            <a:off x="684213" y="908050"/>
            <a:ext cx="7770812" cy="865188"/>
          </a:xfrm>
        </p:spPr>
        <p:txBody>
          <a:bodyPr/>
          <a:lstStyle/>
          <a:p>
            <a:pPr eaLnBrk="1" hangingPunct="1"/>
            <a:r>
              <a:rPr lang="fr-FR" altLang="en-US" smtClean="0"/>
              <a:t>Worker, producer, financial person …</a:t>
            </a:r>
          </a:p>
        </p:txBody>
      </p:sp>
      <p:pic>
        <p:nvPicPr>
          <p:cNvPr id="33796" name="Picture 5" descr="kimpese image 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56792"/>
            <a:ext cx="6886539"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0"/>
            <a:ext cx="7770812" cy="836613"/>
          </a:xfrm>
        </p:spPr>
        <p:txBody>
          <a:bodyPr/>
          <a:lstStyle/>
          <a:p>
            <a:pPr eaLnBrk="1" hangingPunct="1"/>
            <a:r>
              <a:rPr lang="fr-FR" altLang="en-US" smtClean="0"/>
              <a:t>4. Social status</a:t>
            </a:r>
          </a:p>
        </p:txBody>
      </p:sp>
      <p:sp>
        <p:nvSpPr>
          <p:cNvPr id="35843" name="Rectangle 3"/>
          <p:cNvSpPr>
            <a:spLocks noGrp="1" noChangeArrowheads="1"/>
          </p:cNvSpPr>
          <p:nvPr>
            <p:ph type="body" idx="1"/>
          </p:nvPr>
        </p:nvSpPr>
        <p:spPr>
          <a:xfrm>
            <a:off x="539750" y="908050"/>
            <a:ext cx="4748213" cy="584200"/>
          </a:xfrm>
        </p:spPr>
        <p:txBody>
          <a:bodyPr/>
          <a:lstStyle/>
          <a:p>
            <a:pPr eaLnBrk="1" hangingPunct="1"/>
            <a:r>
              <a:rPr lang="fr-FR" altLang="en-US" dirty="0" smtClean="0"/>
              <a:t>Second </a:t>
            </a:r>
            <a:r>
              <a:rPr lang="fr-FR" altLang="en-US" dirty="0" err="1" smtClean="0"/>
              <a:t>rank</a:t>
            </a:r>
            <a:r>
              <a:rPr lang="fr-FR" altLang="en-US" dirty="0" smtClean="0"/>
              <a:t> </a:t>
            </a:r>
            <a:r>
              <a:rPr lang="fr-FR" altLang="en-US" dirty="0" err="1" smtClean="0"/>
              <a:t>citizens</a:t>
            </a:r>
            <a:endParaRPr lang="fr-FR" altLang="en-US" dirty="0" smtClean="0"/>
          </a:p>
        </p:txBody>
      </p:sp>
      <p:pic>
        <p:nvPicPr>
          <p:cNvPr id="35844" name="Picture 4" descr="IMG_29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589611"/>
            <a:ext cx="6696794" cy="502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4213" y="-171450"/>
            <a:ext cx="7770812" cy="1143000"/>
          </a:xfrm>
        </p:spPr>
        <p:txBody>
          <a:bodyPr/>
          <a:lstStyle/>
          <a:p>
            <a:pPr eaLnBrk="1" hangingPunct="1"/>
            <a:r>
              <a:rPr lang="fr-FR" altLang="en-US" smtClean="0"/>
              <a:t>5. Chronic illnesses</a:t>
            </a:r>
          </a:p>
        </p:txBody>
      </p:sp>
      <p:sp>
        <p:nvSpPr>
          <p:cNvPr id="37891" name="Rectangle 3"/>
          <p:cNvSpPr>
            <a:spLocks noGrp="1" noChangeArrowheads="1"/>
          </p:cNvSpPr>
          <p:nvPr>
            <p:ph type="body" idx="1"/>
          </p:nvPr>
        </p:nvSpPr>
        <p:spPr>
          <a:xfrm>
            <a:off x="684213" y="836613"/>
            <a:ext cx="7770812" cy="727075"/>
          </a:xfrm>
        </p:spPr>
        <p:txBody>
          <a:bodyPr/>
          <a:lstStyle/>
          <a:p>
            <a:pPr eaLnBrk="1" hangingPunct="1"/>
            <a:r>
              <a:rPr lang="fr-FR" altLang="en-US" sz="2800" smtClean="0"/>
              <a:t> Underweight, malnourished, vulnerable to illness</a:t>
            </a:r>
          </a:p>
        </p:txBody>
      </p:sp>
      <p:pic>
        <p:nvPicPr>
          <p:cNvPr id="37892" name="Picture 4" descr="IMG_1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69" y="1581770"/>
            <a:ext cx="67691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67744" y="0"/>
            <a:ext cx="6978650" cy="800100"/>
          </a:xfrm>
        </p:spPr>
        <p:txBody>
          <a:bodyPr/>
          <a:lstStyle/>
          <a:p>
            <a:pPr eaLnBrk="1" hangingPunct="1">
              <a:buFontTx/>
              <a:buNone/>
              <a:defRPr/>
            </a:pPr>
            <a:r>
              <a:rPr lang="fr-FR" sz="4400" dirty="0" smtClean="0">
                <a:solidFill>
                  <a:schemeClr val="tx2"/>
                </a:solidFill>
                <a:latin typeface="+mj-lt"/>
                <a:ea typeface="+mj-ea"/>
                <a:cs typeface="+mj-cs"/>
              </a:rPr>
              <a:t>6. </a:t>
            </a:r>
            <a:r>
              <a:rPr lang="fr-FR" sz="4400" dirty="0" err="1" smtClean="0">
                <a:solidFill>
                  <a:schemeClr val="tx2"/>
                </a:solidFill>
                <a:latin typeface="+mj-lt"/>
                <a:ea typeface="+mj-ea"/>
                <a:cs typeface="+mj-cs"/>
              </a:rPr>
              <a:t>Lack</a:t>
            </a:r>
            <a:r>
              <a:rPr lang="fr-FR" sz="4400" dirty="0" smtClean="0">
                <a:solidFill>
                  <a:schemeClr val="tx2"/>
                </a:solidFill>
                <a:latin typeface="+mj-lt"/>
                <a:ea typeface="+mj-ea"/>
                <a:cs typeface="+mj-cs"/>
              </a:rPr>
              <a:t> of </a:t>
            </a:r>
            <a:r>
              <a:rPr lang="fr-FR" sz="4400" dirty="0" err="1" smtClean="0">
                <a:solidFill>
                  <a:schemeClr val="tx2"/>
                </a:solidFill>
                <a:latin typeface="+mj-lt"/>
                <a:ea typeface="+mj-ea"/>
                <a:cs typeface="+mj-cs"/>
              </a:rPr>
              <a:t>schools</a:t>
            </a:r>
            <a:endParaRPr lang="fr-FR" sz="4400" dirty="0" smtClean="0">
              <a:solidFill>
                <a:schemeClr val="tx2"/>
              </a:solidFill>
              <a:latin typeface="+mj-lt"/>
              <a:ea typeface="+mj-ea"/>
              <a:cs typeface="+mj-cs"/>
            </a:endParaRPr>
          </a:p>
        </p:txBody>
      </p:sp>
      <p:pic>
        <p:nvPicPr>
          <p:cNvPr id="39939" name="Picture 4" descr="P10101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80728"/>
            <a:ext cx="7848550" cy="5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32036" y="16580"/>
            <a:ext cx="7554912" cy="836712"/>
          </a:xfrm>
        </p:spPr>
        <p:txBody>
          <a:bodyPr/>
          <a:lstStyle/>
          <a:p>
            <a:pPr eaLnBrk="1" hangingPunct="1"/>
            <a:r>
              <a:rPr lang="en-US" altLang="en-US" dirty="0" smtClean="0"/>
              <a:t>7. Lack of employment </a:t>
            </a:r>
          </a:p>
        </p:txBody>
      </p:sp>
      <p:pic>
        <p:nvPicPr>
          <p:cNvPr id="41987" name="Picture 4" descr="kimpeseII 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7" y="980728"/>
            <a:ext cx="7416800" cy="556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0"/>
            <a:ext cx="7770812" cy="908050"/>
          </a:xfrm>
        </p:spPr>
        <p:txBody>
          <a:bodyPr/>
          <a:lstStyle/>
          <a:p>
            <a:pPr eaLnBrk="1" hangingPunct="1"/>
            <a:r>
              <a:rPr lang="fr-FR" altLang="en-US" dirty="0" smtClean="0"/>
              <a:t>10. </a:t>
            </a:r>
            <a:r>
              <a:rPr lang="fr-FR" altLang="en-US" dirty="0" err="1" smtClean="0"/>
              <a:t>Premature</a:t>
            </a:r>
            <a:r>
              <a:rPr lang="fr-FR" altLang="en-US" dirty="0" smtClean="0"/>
              <a:t> </a:t>
            </a:r>
            <a:r>
              <a:rPr lang="fr-FR" altLang="en-US" dirty="0" err="1" smtClean="0"/>
              <a:t>motherhood</a:t>
            </a:r>
            <a:endParaRPr lang="fr-FR" altLang="en-US" dirty="0" smtClean="0"/>
          </a:p>
        </p:txBody>
      </p:sp>
      <p:pic>
        <p:nvPicPr>
          <p:cNvPr id="47107" name="Picture 4" descr="kimpese image 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52475"/>
            <a:ext cx="8856662"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250825" y="0"/>
            <a:ext cx="8785225" cy="620713"/>
          </a:xfrm>
        </p:spPr>
        <p:txBody>
          <a:bodyPr/>
          <a:lstStyle/>
          <a:p>
            <a:r>
              <a:rPr lang="fr-FR" altLang="en-US" dirty="0" smtClean="0"/>
              <a:t>9. Poor </a:t>
            </a:r>
            <a:r>
              <a:rPr lang="fr-FR" altLang="en-US" dirty="0" err="1" smtClean="0"/>
              <a:t>health</a:t>
            </a:r>
            <a:r>
              <a:rPr lang="fr-FR" altLang="en-US" dirty="0" smtClean="0"/>
              <a:t> </a:t>
            </a:r>
            <a:r>
              <a:rPr lang="fr-FR" altLang="en-US" dirty="0" err="1" smtClean="0"/>
              <a:t>facility</a:t>
            </a:r>
            <a:r>
              <a:rPr lang="fr-FR" altLang="en-US" dirty="0" smtClean="0"/>
              <a:t> conditions</a:t>
            </a:r>
            <a:endParaRPr lang="fr-BE" altLang="en-US" dirty="0" smtClean="0"/>
          </a:p>
        </p:txBody>
      </p:sp>
      <p:pic>
        <p:nvPicPr>
          <p:cNvPr id="46083" name="Picture 4" descr="kimpese image 0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692150"/>
            <a:ext cx="8713788" cy="5832475"/>
          </a:xfrm>
          <a:noFill/>
        </p:spPr>
      </p:pic>
      <p:pic>
        <p:nvPicPr>
          <p:cNvPr id="4" name="Picture 4" descr="kimpese image 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301" y="3670229"/>
            <a:ext cx="3146433" cy="28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5288" y="0"/>
            <a:ext cx="8062912" cy="908720"/>
          </a:xfrm>
        </p:spPr>
        <p:txBody>
          <a:bodyPr/>
          <a:lstStyle/>
          <a:p>
            <a:pPr eaLnBrk="1" hangingPunct="1"/>
            <a:r>
              <a:rPr lang="en-US" altLang="en-US" sz="4000" dirty="0" smtClean="0"/>
              <a:t>National Level Actions by SANRU </a:t>
            </a:r>
            <a:endParaRPr lang="fr-FR" altLang="en-US" sz="4000" dirty="0" smtClean="0"/>
          </a:p>
        </p:txBody>
      </p:sp>
      <p:sp>
        <p:nvSpPr>
          <p:cNvPr id="51203" name="Rectangle 3"/>
          <p:cNvSpPr>
            <a:spLocks noGrp="1" noChangeArrowheads="1"/>
          </p:cNvSpPr>
          <p:nvPr>
            <p:ph type="body" idx="1"/>
          </p:nvPr>
        </p:nvSpPr>
        <p:spPr>
          <a:xfrm>
            <a:off x="179512" y="908720"/>
            <a:ext cx="8856984" cy="5616575"/>
          </a:xfrm>
        </p:spPr>
        <p:txBody>
          <a:bodyPr/>
          <a:lstStyle/>
          <a:p>
            <a:pPr eaLnBrk="1" hangingPunct="1">
              <a:lnSpc>
                <a:spcPts val="3500"/>
              </a:lnSpc>
              <a:spcBef>
                <a:spcPts val="600"/>
              </a:spcBef>
              <a:spcAft>
                <a:spcPts val="600"/>
              </a:spcAft>
            </a:pPr>
            <a:r>
              <a:rPr lang="en-US" altLang="en-US" dirty="0" smtClean="0"/>
              <a:t>Grants Management of large </a:t>
            </a:r>
            <a:r>
              <a:rPr lang="en-US" altLang="en-US" dirty="0"/>
              <a:t>p</a:t>
            </a:r>
            <a:r>
              <a:rPr lang="en-US" altLang="en-US" dirty="0" smtClean="0"/>
              <a:t>rojects:</a:t>
            </a:r>
          </a:p>
          <a:p>
            <a:pPr lvl="1" eaLnBrk="1" hangingPunct="1">
              <a:lnSpc>
                <a:spcPts val="3500"/>
              </a:lnSpc>
              <a:spcBef>
                <a:spcPts val="0"/>
              </a:spcBef>
              <a:spcAft>
                <a:spcPts val="0"/>
              </a:spcAft>
            </a:pPr>
            <a:r>
              <a:rPr lang="en-US" altLang="en-US" dirty="0" smtClean="0"/>
              <a:t>Global Fund: 20+ contracts to SRs totaling $100M/</a:t>
            </a:r>
            <a:r>
              <a:rPr lang="en-US" altLang="en-US" dirty="0" err="1" smtClean="0"/>
              <a:t>yr</a:t>
            </a:r>
            <a:endParaRPr lang="en-US" altLang="en-US" dirty="0" smtClean="0"/>
          </a:p>
          <a:p>
            <a:pPr lvl="1" eaLnBrk="1" hangingPunct="1">
              <a:lnSpc>
                <a:spcPts val="3500"/>
              </a:lnSpc>
              <a:spcBef>
                <a:spcPts val="0"/>
              </a:spcBef>
              <a:spcAft>
                <a:spcPts val="0"/>
              </a:spcAft>
            </a:pPr>
            <a:r>
              <a:rPr lang="en-US" altLang="en-US" dirty="0" smtClean="0"/>
              <a:t>GAVI: Contracts with key Civil Society Organizations</a:t>
            </a:r>
          </a:p>
          <a:p>
            <a:pPr eaLnBrk="1" hangingPunct="1">
              <a:lnSpc>
                <a:spcPts val="3500"/>
              </a:lnSpc>
              <a:spcBef>
                <a:spcPts val="1800"/>
              </a:spcBef>
              <a:spcAft>
                <a:spcPts val="1800"/>
              </a:spcAft>
            </a:pPr>
            <a:r>
              <a:rPr lang="en-US" altLang="en-US" dirty="0" smtClean="0"/>
              <a:t>Convergence of Assistance from multiple projects to improve funding per HZ (and reduce overhead)</a:t>
            </a:r>
          </a:p>
          <a:p>
            <a:pPr eaLnBrk="1" hangingPunct="1">
              <a:lnSpc>
                <a:spcPts val="3500"/>
              </a:lnSpc>
              <a:spcBef>
                <a:spcPts val="1200"/>
              </a:spcBef>
              <a:spcAft>
                <a:spcPts val="600"/>
              </a:spcAft>
            </a:pPr>
            <a:r>
              <a:rPr lang="en-US" altLang="en-US" dirty="0" smtClean="0"/>
              <a:t>Mapping donor assistance to reduce </a:t>
            </a:r>
            <a:r>
              <a:rPr lang="en-US" altLang="en-US" dirty="0"/>
              <a:t>duplication of </a:t>
            </a:r>
            <a:r>
              <a:rPr lang="en-US" altLang="en-US" dirty="0" smtClean="0"/>
              <a:t>efforts and improve equity of resources.</a:t>
            </a:r>
          </a:p>
          <a:p>
            <a:pPr eaLnBrk="1" hangingPunct="1">
              <a:lnSpc>
                <a:spcPts val="3500"/>
              </a:lnSpc>
              <a:spcBef>
                <a:spcPts val="1200"/>
              </a:spcBef>
              <a:spcAft>
                <a:spcPts val="600"/>
              </a:spcAft>
            </a:pPr>
            <a:r>
              <a:rPr lang="en-US" altLang="en-US" dirty="0" smtClean="0"/>
              <a:t>Advocacy with MOH and donors for projects that really get of resources to communities in need.</a:t>
            </a:r>
          </a:p>
          <a:p>
            <a:pPr eaLnBrk="1" hangingPunct="1">
              <a:lnSpc>
                <a:spcPts val="3500"/>
              </a:lnSpc>
              <a:spcBef>
                <a:spcPts val="600"/>
              </a:spcBef>
              <a:spcAft>
                <a:spcPts val="600"/>
              </a:spcAft>
            </a:pPr>
            <a:endParaRPr lang="en-US" altLang="en-US" dirty="0" smtClean="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7544" y="0"/>
            <a:ext cx="8062912" cy="908720"/>
          </a:xfrm>
        </p:spPr>
        <p:txBody>
          <a:bodyPr/>
          <a:lstStyle/>
          <a:p>
            <a:pPr eaLnBrk="1" hangingPunct="1"/>
            <a:r>
              <a:rPr lang="en-US" altLang="en-US" sz="4000" dirty="0" smtClean="0"/>
              <a:t>More Actions Undertaken by SANRU </a:t>
            </a:r>
            <a:endParaRPr lang="fr-FR" altLang="en-US" sz="4000" dirty="0" smtClean="0"/>
          </a:p>
        </p:txBody>
      </p:sp>
      <p:sp>
        <p:nvSpPr>
          <p:cNvPr id="51203" name="Rectangle 3"/>
          <p:cNvSpPr>
            <a:spLocks noGrp="1" noChangeArrowheads="1"/>
          </p:cNvSpPr>
          <p:nvPr>
            <p:ph type="body" idx="1"/>
          </p:nvPr>
        </p:nvSpPr>
        <p:spPr>
          <a:xfrm>
            <a:off x="467544" y="980729"/>
            <a:ext cx="8456612" cy="5112568"/>
          </a:xfrm>
        </p:spPr>
        <p:txBody>
          <a:bodyPr/>
          <a:lstStyle/>
          <a:p>
            <a:pPr eaLnBrk="1" hangingPunct="1">
              <a:lnSpc>
                <a:spcPts val="3500"/>
              </a:lnSpc>
              <a:spcBef>
                <a:spcPts val="600"/>
              </a:spcBef>
              <a:spcAft>
                <a:spcPts val="600"/>
              </a:spcAft>
            </a:pPr>
            <a:r>
              <a:rPr lang="en-US" altLang="en-US" dirty="0" smtClean="0"/>
              <a:t>Strengthening PHC activities (ante-natal &amp; well-child clinics, family planning, post-natal care, vaccination, etc…)</a:t>
            </a:r>
          </a:p>
          <a:p>
            <a:pPr eaLnBrk="1" hangingPunct="1">
              <a:lnSpc>
                <a:spcPts val="3500"/>
              </a:lnSpc>
              <a:spcBef>
                <a:spcPts val="600"/>
              </a:spcBef>
              <a:spcAft>
                <a:spcPts val="600"/>
              </a:spcAft>
            </a:pPr>
            <a:r>
              <a:rPr lang="en-US" altLang="en-US" dirty="0" smtClean="0"/>
              <a:t>Health education and behavior change</a:t>
            </a:r>
          </a:p>
          <a:p>
            <a:pPr eaLnBrk="1" hangingPunct="1">
              <a:lnSpc>
                <a:spcPts val="3500"/>
              </a:lnSpc>
              <a:spcBef>
                <a:spcPts val="600"/>
              </a:spcBef>
              <a:spcAft>
                <a:spcPts val="600"/>
              </a:spcAft>
            </a:pPr>
            <a:r>
              <a:rPr lang="en-US" altLang="en-US" dirty="0" smtClean="0"/>
              <a:t>Water and sanitation</a:t>
            </a:r>
          </a:p>
          <a:p>
            <a:pPr eaLnBrk="1" hangingPunct="1">
              <a:lnSpc>
                <a:spcPts val="3500"/>
              </a:lnSpc>
              <a:spcBef>
                <a:spcPts val="600"/>
              </a:spcBef>
              <a:spcAft>
                <a:spcPts val="600"/>
              </a:spcAft>
            </a:pPr>
            <a:r>
              <a:rPr lang="en-US" altLang="en-US" dirty="0" smtClean="0"/>
              <a:t>Malaria &amp; HIV prevention /treatment</a:t>
            </a:r>
          </a:p>
          <a:p>
            <a:pPr eaLnBrk="1" hangingPunct="1">
              <a:lnSpc>
                <a:spcPts val="3500"/>
              </a:lnSpc>
              <a:spcBef>
                <a:spcPts val="600"/>
              </a:spcBef>
              <a:spcAft>
                <a:spcPts val="600"/>
              </a:spcAft>
            </a:pPr>
            <a:r>
              <a:rPr lang="en-US" altLang="en-US" dirty="0" smtClean="0"/>
              <a:t>Training of health teams</a:t>
            </a:r>
          </a:p>
          <a:p>
            <a:pPr eaLnBrk="1" hangingPunct="1">
              <a:lnSpc>
                <a:spcPts val="3500"/>
              </a:lnSpc>
              <a:spcBef>
                <a:spcPts val="600"/>
              </a:spcBef>
              <a:spcAft>
                <a:spcPts val="600"/>
              </a:spcAft>
            </a:pPr>
            <a:r>
              <a:rPr lang="en-US" altLang="en-US" dirty="0" smtClean="0"/>
              <a:t>Essential drugs supply</a:t>
            </a:r>
          </a:p>
          <a:p>
            <a:pPr eaLnBrk="1" hangingPunct="1">
              <a:lnSpc>
                <a:spcPts val="3500"/>
              </a:lnSpc>
              <a:spcBef>
                <a:spcPts val="600"/>
              </a:spcBef>
              <a:spcAft>
                <a:spcPts val="600"/>
              </a:spcAft>
            </a:pPr>
            <a:r>
              <a:rPr lang="en-US" altLang="en-US" dirty="0" smtClean="0"/>
              <a:t>Health Zone development assistance </a:t>
            </a:r>
          </a:p>
        </p:txBody>
      </p:sp>
    </p:spTree>
    <p:extLst>
      <p:ext uri="{BB962C8B-B14F-4D97-AF65-F5344CB8AC3E}">
        <p14:creationId xmlns:p14="http://schemas.microsoft.com/office/powerpoint/2010/main" val="2916109286"/>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6211" name="Text Box 3"/>
          <p:cNvSpPr txBox="1">
            <a:spLocks noChangeArrowheads="1"/>
          </p:cNvSpPr>
          <p:nvPr/>
        </p:nvSpPr>
        <p:spPr bwMode="auto">
          <a:xfrm>
            <a:off x="2627313" y="2636838"/>
            <a:ext cx="4176712" cy="750887"/>
          </a:xfrm>
          <a:prstGeom prst="rect">
            <a:avLst/>
          </a:prstGeom>
          <a:noFill/>
          <a:ln w="9525">
            <a:noFill/>
            <a:miter lim="800000"/>
            <a:headEnd/>
            <a:tailEnd/>
          </a:ln>
          <a:effectLst/>
        </p:spPr>
        <p:txBody>
          <a:bodyPr>
            <a:spAutoFit/>
          </a:bodyPr>
          <a:lstStyle/>
          <a:p>
            <a:pPr algn="ctr" eaLnBrk="1" hangingPunct="1">
              <a:lnSpc>
                <a:spcPct val="90000"/>
              </a:lnSpc>
              <a:defRPr/>
            </a:pPr>
            <a:r>
              <a:rPr lang="en-US" sz="4800" b="1">
                <a:solidFill>
                  <a:srgbClr val="CC3300"/>
                </a:solidFill>
                <a:effectLst>
                  <a:outerShdw blurRad="38100" dist="38100" dir="2700000" algn="tl">
                    <a:srgbClr val="000000"/>
                  </a:outerShdw>
                </a:effectLst>
                <a:latin typeface="Jester" pitchFamily="2" charset="0"/>
              </a:rPr>
              <a:t> DR Congo</a:t>
            </a:r>
            <a:endParaRPr lang="fr-CD" sz="4800" b="1">
              <a:solidFill>
                <a:srgbClr val="CC3300"/>
              </a:solidFill>
              <a:effectLst>
                <a:outerShdw blurRad="38100" dist="38100" dir="2700000" algn="tl">
                  <a:srgbClr val="000000"/>
                </a:outerShdw>
              </a:effectLst>
              <a:latin typeface="Jester" pitchFamily="2" charset="0"/>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55650" y="188913"/>
            <a:ext cx="7777163" cy="647700"/>
          </a:xfrm>
        </p:spPr>
        <p:txBody>
          <a:bodyPr/>
          <a:lstStyle/>
          <a:p>
            <a:pPr eaLnBrk="1" hangingPunct="1"/>
            <a:r>
              <a:rPr lang="en-US" altLang="en-US" sz="4000" smtClean="0"/>
              <a:t>Vaccinations</a:t>
            </a:r>
            <a:endParaRPr lang="fr-FR" altLang="en-US" sz="4000" smtClean="0"/>
          </a:p>
        </p:txBody>
      </p:sp>
      <p:pic>
        <p:nvPicPr>
          <p:cNvPr id="532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73125"/>
            <a:ext cx="7850188"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4213" y="0"/>
            <a:ext cx="7770812" cy="908050"/>
          </a:xfrm>
        </p:spPr>
        <p:txBody>
          <a:bodyPr/>
          <a:lstStyle/>
          <a:p>
            <a:pPr eaLnBrk="1" hangingPunct="1"/>
            <a:r>
              <a:rPr lang="fr-FR" altLang="en-US" smtClean="0"/>
              <a:t>Curative care</a:t>
            </a:r>
          </a:p>
        </p:txBody>
      </p:sp>
      <p:pic>
        <p:nvPicPr>
          <p:cNvPr id="563204" name="Picture 4" descr="IMG_6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022350"/>
            <a:ext cx="7775575"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63204"/>
                                        </p:tgtEl>
                                        <p:attrNameLst>
                                          <p:attrName>style.visibility</p:attrName>
                                        </p:attrNameLst>
                                      </p:cBhvr>
                                      <p:to>
                                        <p:strVal val="visible"/>
                                      </p:to>
                                    </p:set>
                                    <p:animEffect transition="in" filter="fade">
                                      <p:cBhvr>
                                        <p:cTn id="7" dur="500"/>
                                        <p:tgtEl>
                                          <p:spTgt spid="563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4213" y="188913"/>
            <a:ext cx="7770812" cy="863600"/>
          </a:xfrm>
        </p:spPr>
        <p:txBody>
          <a:bodyPr/>
          <a:lstStyle/>
          <a:p>
            <a:pPr eaLnBrk="1" hangingPunct="1"/>
            <a:r>
              <a:rPr lang="fr-FR" altLang="en-US" smtClean="0"/>
              <a:t>Prenatal care</a:t>
            </a:r>
          </a:p>
        </p:txBody>
      </p:sp>
      <p:pic>
        <p:nvPicPr>
          <p:cNvPr id="57347" name="Picture 5" descr="IMG_3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027113"/>
            <a:ext cx="7775575"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188913"/>
            <a:ext cx="8642350" cy="1152525"/>
          </a:xfrm>
        </p:spPr>
        <p:txBody>
          <a:bodyPr/>
          <a:lstStyle/>
          <a:p>
            <a:pPr eaLnBrk="1" hangingPunct="1"/>
            <a:r>
              <a:rPr lang="fr-FR" altLang="en-US" smtClean="0"/>
              <a:t>Well child care</a:t>
            </a:r>
          </a:p>
        </p:txBody>
      </p:sp>
      <p:pic>
        <p:nvPicPr>
          <p:cNvPr id="59395" name="Picture 4" descr="IMG_2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12875"/>
            <a:ext cx="7019925"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684213" y="0"/>
            <a:ext cx="8064500" cy="800100"/>
          </a:xfrm>
        </p:spPr>
        <p:txBody>
          <a:bodyPr/>
          <a:lstStyle/>
          <a:p>
            <a:pPr eaLnBrk="1" hangingPunct="1"/>
            <a:r>
              <a:rPr lang="fr-FR" altLang="en-US" b="1" dirty="0" err="1" smtClean="0"/>
              <a:t>Quality</a:t>
            </a:r>
            <a:r>
              <a:rPr lang="fr-FR" altLang="en-US" b="1" dirty="0" smtClean="0"/>
              <a:t> of care (nurses and </a:t>
            </a:r>
            <a:r>
              <a:rPr lang="fr-FR" altLang="en-US" b="1" dirty="0" err="1" smtClean="0"/>
              <a:t>doctors</a:t>
            </a:r>
            <a:r>
              <a:rPr lang="fr-FR" altLang="en-US" b="1" dirty="0" smtClean="0"/>
              <a:t>)</a:t>
            </a:r>
          </a:p>
        </p:txBody>
      </p:sp>
      <p:pic>
        <p:nvPicPr>
          <p:cNvPr id="61443" name="Picture 5" descr="IMG_1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82638"/>
            <a:ext cx="8101012"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4213" y="0"/>
            <a:ext cx="7770812" cy="836613"/>
          </a:xfrm>
        </p:spPr>
        <p:txBody>
          <a:bodyPr/>
          <a:lstStyle/>
          <a:p>
            <a:pPr eaLnBrk="1" hangingPunct="1"/>
            <a:r>
              <a:rPr lang="fr-FR" altLang="en-US" dirty="0" err="1" smtClean="0"/>
              <a:t>Preventive</a:t>
            </a:r>
            <a:r>
              <a:rPr lang="fr-FR" altLang="en-US" dirty="0" smtClean="0"/>
              <a:t> care (use of </a:t>
            </a:r>
            <a:r>
              <a:rPr lang="fr-FR" altLang="en-US" dirty="0" err="1" smtClean="0"/>
              <a:t>LLINs</a:t>
            </a:r>
            <a:r>
              <a:rPr lang="fr-FR" altLang="en-US" dirty="0" smtClean="0"/>
              <a:t>)</a:t>
            </a:r>
          </a:p>
        </p:txBody>
      </p:sp>
      <p:sp>
        <p:nvSpPr>
          <p:cNvPr id="63491" name="Rectangle 3"/>
          <p:cNvSpPr>
            <a:spLocks noGrp="1" noChangeArrowheads="1"/>
          </p:cNvSpPr>
          <p:nvPr>
            <p:ph type="body" idx="1"/>
          </p:nvPr>
        </p:nvSpPr>
        <p:spPr>
          <a:xfrm>
            <a:off x="687388" y="1981200"/>
            <a:ext cx="7770812" cy="79375"/>
          </a:xfrm>
        </p:spPr>
        <p:txBody>
          <a:bodyPr/>
          <a:lstStyle/>
          <a:p>
            <a:pPr eaLnBrk="1" hangingPunct="1">
              <a:lnSpc>
                <a:spcPct val="80000"/>
              </a:lnSpc>
            </a:pPr>
            <a:endParaRPr lang="fr-FR" altLang="en-US" sz="800" smtClean="0"/>
          </a:p>
        </p:txBody>
      </p:sp>
      <p:pic>
        <p:nvPicPr>
          <p:cNvPr id="63492" name="Picture 7" descr="npo00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65175"/>
            <a:ext cx="79216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4213" y="0"/>
            <a:ext cx="7770812" cy="981075"/>
          </a:xfrm>
        </p:spPr>
        <p:txBody>
          <a:bodyPr/>
          <a:lstStyle/>
          <a:p>
            <a:pPr eaLnBrk="1" hangingPunct="1"/>
            <a:r>
              <a:rPr lang="fr-FR" altLang="en-US" smtClean="0"/>
              <a:t>Blood safety</a:t>
            </a:r>
          </a:p>
        </p:txBody>
      </p:sp>
      <p:pic>
        <p:nvPicPr>
          <p:cNvPr id="65539" name="Picture 4" descr="IMG_4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800100"/>
            <a:ext cx="8075612"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4213" y="188913"/>
            <a:ext cx="7770812" cy="1143000"/>
          </a:xfrm>
        </p:spPr>
        <p:txBody>
          <a:bodyPr/>
          <a:lstStyle/>
          <a:p>
            <a:pPr algn="l" eaLnBrk="1" hangingPunct="1">
              <a:buFontTx/>
              <a:buChar char="•"/>
            </a:pPr>
            <a:r>
              <a:rPr lang="fr-FR" altLang="en-US" sz="3200" b="1" smtClean="0">
                <a:solidFill>
                  <a:schemeClr val="tx1"/>
                </a:solidFill>
              </a:rPr>
              <a:t>  Essential drugs supply</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09663"/>
            <a:ext cx="889317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4213" y="0"/>
            <a:ext cx="7770812" cy="908050"/>
          </a:xfrm>
        </p:spPr>
        <p:txBody>
          <a:bodyPr/>
          <a:lstStyle/>
          <a:p>
            <a:pPr algn="l" eaLnBrk="1" hangingPunct="1">
              <a:buFontTx/>
              <a:buChar char="•"/>
            </a:pPr>
            <a:r>
              <a:rPr lang="fr-FR" altLang="en-US" sz="2800" b="1" smtClean="0">
                <a:solidFill>
                  <a:schemeClr val="tx1"/>
                </a:solidFill>
              </a:rPr>
              <a:t>  Water and sanitation</a:t>
            </a:r>
          </a:p>
        </p:txBody>
      </p:sp>
      <p:pic>
        <p:nvPicPr>
          <p:cNvPr id="69635" name="Picture 5" descr="IMG_29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765175"/>
            <a:ext cx="4932362"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6" descr="IMG_67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150"/>
            <a:ext cx="362426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7" descr="zz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373563"/>
            <a:ext cx="3709988"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4213" y="0"/>
            <a:ext cx="7770812" cy="908050"/>
          </a:xfrm>
        </p:spPr>
        <p:txBody>
          <a:bodyPr/>
          <a:lstStyle/>
          <a:p>
            <a:pPr algn="l" eaLnBrk="1" hangingPunct="1">
              <a:buFontTx/>
              <a:buChar char="•"/>
            </a:pPr>
            <a:r>
              <a:rPr lang="fr-FR" altLang="en-US" sz="3200" b="1" smtClean="0">
                <a:solidFill>
                  <a:schemeClr val="tx1"/>
                </a:solidFill>
              </a:rPr>
              <a:t>  Training of health teams</a:t>
            </a:r>
          </a:p>
        </p:txBody>
      </p:sp>
      <p:sp>
        <p:nvSpPr>
          <p:cNvPr id="71683" name="Rectangle 3"/>
          <p:cNvSpPr>
            <a:spLocks noGrp="1" noChangeArrowheads="1"/>
          </p:cNvSpPr>
          <p:nvPr>
            <p:ph type="body" idx="1"/>
          </p:nvPr>
        </p:nvSpPr>
        <p:spPr>
          <a:xfrm>
            <a:off x="687388" y="1981200"/>
            <a:ext cx="7770812" cy="1231900"/>
          </a:xfrm>
        </p:spPr>
        <p:txBody>
          <a:bodyPr/>
          <a:lstStyle/>
          <a:p>
            <a:pPr eaLnBrk="1" hangingPunct="1"/>
            <a:endParaRPr lang="fr-FR" altLang="en-US" smtClean="0"/>
          </a:p>
        </p:txBody>
      </p:sp>
      <p:pic>
        <p:nvPicPr>
          <p:cNvPr id="71684" name="Picture 4" descr="IMG_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16038"/>
            <a:ext cx="7416800"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txBox="1">
            <a:spLocks/>
          </p:cNvSpPr>
          <p:nvPr/>
        </p:nvSpPr>
        <p:spPr bwMode="auto">
          <a:xfrm>
            <a:off x="687388" y="0"/>
            <a:ext cx="7770812"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fr-FR" altLang="en-US" kern="0" smtClean="0"/>
              <a:t>General Information</a:t>
            </a:r>
            <a:endParaRPr lang="fr-BE" altLang="en-US" kern="0" dirty="0" smtClean="0"/>
          </a:p>
        </p:txBody>
      </p:sp>
      <p:sp>
        <p:nvSpPr>
          <p:cNvPr id="7" name="Sous-titre 6"/>
          <p:cNvSpPr txBox="1">
            <a:spLocks/>
          </p:cNvSpPr>
          <p:nvPr/>
        </p:nvSpPr>
        <p:spPr bwMode="auto">
          <a:xfrm>
            <a:off x="107504" y="1169987"/>
            <a:ext cx="8713787" cy="49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80000"/>
              </a:lnSpc>
              <a:buClr>
                <a:schemeClr val="tx1"/>
              </a:buClr>
              <a:buFont typeface="Wingdings" panose="05000000000000000000" pitchFamily="2" charset="2"/>
              <a:buChar char="Ø"/>
            </a:pPr>
            <a:r>
              <a:rPr lang="en-US" altLang="en-US" b="1" kern="0" smtClean="0"/>
              <a:t> More than 70 million people </a:t>
            </a:r>
          </a:p>
          <a:p>
            <a:pPr algn="just" eaLnBrk="1" hangingPunct="1">
              <a:lnSpc>
                <a:spcPct val="120000"/>
              </a:lnSpc>
              <a:buClr>
                <a:schemeClr val="tx1"/>
              </a:buClr>
              <a:buFont typeface="Wingdings" panose="05000000000000000000" pitchFamily="2" charset="2"/>
              <a:buChar char="Ø"/>
            </a:pPr>
            <a:r>
              <a:rPr lang="en-US" altLang="en-US" b="1" kern="0" smtClean="0"/>
              <a:t> Multisectorial crisis over two decades</a:t>
            </a:r>
          </a:p>
          <a:p>
            <a:pPr algn="just" eaLnBrk="1" hangingPunct="1">
              <a:lnSpc>
                <a:spcPct val="120000"/>
              </a:lnSpc>
              <a:buClr>
                <a:schemeClr val="tx1"/>
              </a:buClr>
              <a:buFont typeface="Wingdings" panose="05000000000000000000" pitchFamily="2" charset="2"/>
              <a:buChar char="Ø"/>
            </a:pPr>
            <a:r>
              <a:rPr lang="en-US" altLang="en-US" b="1" kern="0" smtClean="0"/>
              <a:t> Over 16 major wars since 1960  </a:t>
            </a:r>
          </a:p>
          <a:p>
            <a:pPr lvl="1" algn="just" eaLnBrk="1" hangingPunct="1">
              <a:lnSpc>
                <a:spcPct val="120000"/>
              </a:lnSpc>
              <a:buClr>
                <a:schemeClr val="tx1"/>
              </a:buClr>
              <a:buFont typeface="Wingdings" panose="05000000000000000000" pitchFamily="2" charset="2"/>
              <a:buChar char="Ø"/>
            </a:pPr>
            <a:r>
              <a:rPr lang="en-US" altLang="en-US" b="1" kern="0" smtClean="0"/>
              <a:t> </a:t>
            </a:r>
            <a:r>
              <a:rPr lang="en-US" altLang="en-US" kern="0" smtClean="0"/>
              <a:t>(4 million deaths in the last one)</a:t>
            </a:r>
          </a:p>
          <a:p>
            <a:pPr algn="just" eaLnBrk="1" hangingPunct="1">
              <a:lnSpc>
                <a:spcPct val="120000"/>
              </a:lnSpc>
              <a:buClr>
                <a:schemeClr val="tx1"/>
              </a:buClr>
              <a:buFont typeface="Wingdings" panose="05000000000000000000" pitchFamily="2" charset="2"/>
              <a:buChar char="Ø"/>
            </a:pPr>
            <a:r>
              <a:rPr lang="en-US" altLang="en-US" b="1" kern="0" smtClean="0"/>
              <a:t> More than 400 tribes</a:t>
            </a:r>
          </a:p>
          <a:p>
            <a:pPr algn="just" eaLnBrk="1" hangingPunct="1">
              <a:lnSpc>
                <a:spcPct val="120000"/>
              </a:lnSpc>
              <a:buClr>
                <a:schemeClr val="tx1"/>
              </a:buClr>
              <a:buFont typeface="Wingdings" panose="05000000000000000000" pitchFamily="2" charset="2"/>
              <a:buChar char="Ø"/>
            </a:pPr>
            <a:r>
              <a:rPr lang="en-US" altLang="en-US" b="1" kern="0" smtClean="0"/>
              <a:t>Average number of children per women : 7</a:t>
            </a:r>
          </a:p>
          <a:p>
            <a:pPr algn="just" eaLnBrk="1" hangingPunct="1">
              <a:lnSpc>
                <a:spcPct val="120000"/>
              </a:lnSpc>
              <a:buClr>
                <a:schemeClr val="tx1"/>
              </a:buClr>
              <a:buFont typeface="Wingdings" panose="05000000000000000000" pitchFamily="2" charset="2"/>
              <a:buChar char="Ø"/>
            </a:pPr>
            <a:r>
              <a:rPr lang="en-US" altLang="en-US" b="1" kern="0" smtClean="0"/>
              <a:t>Analphabetization rate amount women: 44.1%</a:t>
            </a:r>
            <a:endParaRPr lang="fr-BE" altLang="en-US" kern="0" dirty="0" smtClean="0"/>
          </a:p>
        </p:txBody>
      </p:sp>
    </p:spTree>
    <p:extLst>
      <p:ext uri="{BB962C8B-B14F-4D97-AF65-F5344CB8AC3E}">
        <p14:creationId xmlns:p14="http://schemas.microsoft.com/office/powerpoint/2010/main" val="2319418992"/>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55576" y="58902"/>
            <a:ext cx="7770813" cy="1276350"/>
          </a:xfrm>
        </p:spPr>
        <p:txBody>
          <a:bodyPr/>
          <a:lstStyle/>
          <a:p>
            <a:pPr eaLnBrk="1" hangingPunct="1"/>
            <a:r>
              <a:rPr lang="en-US" altLang="en-US" smtClean="0"/>
              <a:t>Our Vision</a:t>
            </a:r>
            <a:endParaRPr lang="fr-FR" altLang="en-US" smtClean="0"/>
          </a:p>
        </p:txBody>
      </p:sp>
      <p:sp>
        <p:nvSpPr>
          <p:cNvPr id="83971" name="Rectangle 3"/>
          <p:cNvSpPr>
            <a:spLocks noGrp="1" noChangeArrowheads="1"/>
          </p:cNvSpPr>
          <p:nvPr>
            <p:ph type="body" idx="1"/>
          </p:nvPr>
        </p:nvSpPr>
        <p:spPr>
          <a:xfrm>
            <a:off x="464170" y="1196752"/>
            <a:ext cx="8572326" cy="5307013"/>
          </a:xfrm>
        </p:spPr>
        <p:txBody>
          <a:bodyPr/>
          <a:lstStyle/>
          <a:p>
            <a:pPr eaLnBrk="1" hangingPunct="1">
              <a:buFontTx/>
              <a:buNone/>
            </a:pPr>
            <a:r>
              <a:rPr lang="en-US" altLang="en-US" dirty="0" smtClean="0"/>
              <a:t>Poverty cannot be reduced unless we have a healthy community, therefore:</a:t>
            </a:r>
            <a:endParaRPr lang="fr-FR" altLang="en-US" dirty="0" smtClean="0"/>
          </a:p>
          <a:p>
            <a:pPr lvl="1" eaLnBrk="1" hangingPunct="1">
              <a:spcBef>
                <a:spcPts val="1200"/>
              </a:spcBef>
              <a:spcAft>
                <a:spcPts val="600"/>
              </a:spcAft>
            </a:pPr>
            <a:r>
              <a:rPr lang="en-US" altLang="en-US" dirty="0"/>
              <a:t>S</a:t>
            </a:r>
            <a:r>
              <a:rPr lang="en-US" altLang="en-US" dirty="0" smtClean="0"/>
              <a:t>ervice delivery has to improve</a:t>
            </a:r>
            <a:endParaRPr lang="en-US" altLang="en-US" dirty="0"/>
          </a:p>
          <a:p>
            <a:pPr lvl="1" eaLnBrk="1" hangingPunct="1">
              <a:spcBef>
                <a:spcPts val="1200"/>
              </a:spcBef>
              <a:spcAft>
                <a:spcPts val="600"/>
              </a:spcAft>
            </a:pPr>
            <a:r>
              <a:rPr lang="en-US" altLang="en-US" dirty="0" smtClean="0"/>
              <a:t>Communities must be aware of what needs to be done, better facilities, and congregational-based care; </a:t>
            </a:r>
          </a:p>
          <a:p>
            <a:pPr lvl="1" eaLnBrk="1" hangingPunct="1">
              <a:spcBef>
                <a:spcPts val="1200"/>
              </a:spcBef>
              <a:spcAft>
                <a:spcPts val="600"/>
              </a:spcAft>
            </a:pPr>
            <a:r>
              <a:rPr lang="en-US" altLang="en-US" dirty="0" smtClean="0"/>
              <a:t>Assist and strengthen health system management  </a:t>
            </a:r>
          </a:p>
          <a:p>
            <a:pPr lvl="1" eaLnBrk="1" hangingPunct="1">
              <a:spcBef>
                <a:spcPts val="1200"/>
              </a:spcBef>
              <a:spcAft>
                <a:spcPts val="600"/>
              </a:spcAft>
            </a:pPr>
            <a:r>
              <a:rPr lang="en-US" altLang="en-US" dirty="0" smtClean="0"/>
              <a:t>Existence of national support, advocacy, improve grants management  </a:t>
            </a:r>
            <a:endParaRPr lang="fr-FR" altLang="en-US" dirty="0" smtClean="0"/>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475656" y="1052736"/>
            <a:ext cx="6336704" cy="5111849"/>
          </a:xfrm>
        </p:spPr>
        <p:txBody>
          <a:bodyPr/>
          <a:lstStyle/>
          <a:p>
            <a:pPr eaLnBrk="1" hangingPunct="1"/>
            <a:r>
              <a:rPr lang="en-US" altLang="en-US" sz="6000" dirty="0" smtClean="0"/>
              <a:t>THANK YOU</a:t>
            </a:r>
            <a:endParaRPr lang="fr-FR" altLang="en-US" sz="6000" dirty="0" smtClean="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5469" y="332656"/>
            <a:ext cx="7777162" cy="836612"/>
          </a:xfrm>
        </p:spPr>
        <p:txBody>
          <a:bodyPr/>
          <a:lstStyle/>
          <a:p>
            <a:pPr eaLnBrk="1" hangingPunct="1"/>
            <a:r>
              <a:rPr lang="fr-FR" altLang="en-US" sz="4000" b="1" u="sng" dirty="0" err="1" smtClean="0"/>
              <a:t>Some</a:t>
            </a:r>
            <a:r>
              <a:rPr lang="fr-FR" altLang="en-US" sz="4000" b="1" u="sng" dirty="0" smtClean="0"/>
              <a:t> </a:t>
            </a:r>
            <a:r>
              <a:rPr lang="fr-FR" altLang="en-US" sz="4000" b="1" u="sng" dirty="0" err="1" smtClean="0"/>
              <a:t>Health</a:t>
            </a:r>
            <a:r>
              <a:rPr lang="fr-FR" altLang="en-US" sz="4000" b="1" u="sng" dirty="0" smtClean="0"/>
              <a:t> Key </a:t>
            </a:r>
            <a:r>
              <a:rPr lang="fr-FR" altLang="en-US" sz="4000" b="1" u="sng" dirty="0" err="1" smtClean="0"/>
              <a:t>Indicators</a:t>
            </a:r>
            <a:r>
              <a:rPr lang="fr-FR" altLang="en-US" sz="4000" b="1" dirty="0" smtClean="0"/>
              <a:t> </a:t>
            </a:r>
            <a:br>
              <a:rPr lang="fr-FR" altLang="en-US" sz="4000" b="1" dirty="0" smtClean="0"/>
            </a:br>
            <a:endParaRPr lang="fr-FR" altLang="en-US" sz="4000" dirty="0" smtClean="0"/>
          </a:p>
        </p:txBody>
      </p:sp>
      <p:sp>
        <p:nvSpPr>
          <p:cNvPr id="23555" name="Rectangle 3"/>
          <p:cNvSpPr>
            <a:spLocks noGrp="1" noChangeArrowheads="1"/>
          </p:cNvSpPr>
          <p:nvPr>
            <p:ph type="body" idx="1"/>
          </p:nvPr>
        </p:nvSpPr>
        <p:spPr>
          <a:xfrm>
            <a:off x="179388" y="981075"/>
            <a:ext cx="8569325" cy="5111750"/>
          </a:xfrm>
        </p:spPr>
        <p:txBody>
          <a:bodyPr/>
          <a:lstStyle/>
          <a:p>
            <a:pPr lvl="1" eaLnBrk="1" hangingPunct="1">
              <a:lnSpc>
                <a:spcPct val="80000"/>
              </a:lnSpc>
              <a:spcBef>
                <a:spcPts val="1200"/>
              </a:spcBef>
              <a:spcAft>
                <a:spcPts val="600"/>
              </a:spcAft>
              <a:buSzPct val="90000"/>
              <a:buFont typeface="Wingdings" panose="05000000000000000000" pitchFamily="2" charset="2"/>
              <a:buNone/>
            </a:pPr>
            <a:endParaRPr lang="en-US" altLang="en-US" sz="1000" b="1" dirty="0" smtClean="0"/>
          </a:p>
          <a:p>
            <a:pPr eaLnBrk="1" hangingPunct="1">
              <a:lnSpc>
                <a:spcPct val="120000"/>
              </a:lnSpc>
              <a:spcBef>
                <a:spcPts val="1200"/>
              </a:spcBef>
              <a:spcAft>
                <a:spcPts val="600"/>
              </a:spcAft>
              <a:buClr>
                <a:schemeClr val="tx1"/>
              </a:buClr>
              <a:buFont typeface="Wingdings" panose="05000000000000000000" pitchFamily="2" charset="2"/>
              <a:buChar char="Ø"/>
            </a:pPr>
            <a:r>
              <a:rPr lang="en-US" altLang="en-US" sz="2800" b="1" dirty="0" smtClean="0"/>
              <a:t>Neonatal deaths : 28 ‰ </a:t>
            </a:r>
          </a:p>
          <a:p>
            <a:pPr eaLnBrk="1" hangingPunct="1">
              <a:lnSpc>
                <a:spcPct val="120000"/>
              </a:lnSpc>
              <a:spcBef>
                <a:spcPts val="1200"/>
              </a:spcBef>
              <a:spcAft>
                <a:spcPts val="600"/>
              </a:spcAft>
              <a:buClr>
                <a:schemeClr val="tx1"/>
              </a:buClr>
              <a:buFont typeface="Wingdings" panose="05000000000000000000" pitchFamily="2" charset="2"/>
              <a:buChar char="Ø"/>
            </a:pPr>
            <a:r>
              <a:rPr lang="en-US" altLang="en-US" sz="2800" b="1" dirty="0" smtClean="0"/>
              <a:t>Infant deaths (0-11 months) : 58 ‰</a:t>
            </a:r>
          </a:p>
          <a:p>
            <a:pPr eaLnBrk="1" hangingPunct="1">
              <a:lnSpc>
                <a:spcPct val="120000"/>
              </a:lnSpc>
              <a:spcBef>
                <a:spcPts val="1200"/>
              </a:spcBef>
              <a:spcAft>
                <a:spcPts val="600"/>
              </a:spcAft>
              <a:buClr>
                <a:schemeClr val="tx1"/>
              </a:buClr>
              <a:buFont typeface="Wingdings" panose="05000000000000000000" pitchFamily="2" charset="2"/>
              <a:buChar char="Ø"/>
            </a:pPr>
            <a:r>
              <a:rPr lang="en-US" altLang="en-US" sz="2800" b="1" dirty="0" smtClean="0"/>
              <a:t>Child deaths (0-59 months) : 104 ‰ </a:t>
            </a:r>
          </a:p>
          <a:p>
            <a:pPr eaLnBrk="1" hangingPunct="1">
              <a:lnSpc>
                <a:spcPct val="120000"/>
              </a:lnSpc>
              <a:spcBef>
                <a:spcPts val="1200"/>
              </a:spcBef>
              <a:spcAft>
                <a:spcPts val="600"/>
              </a:spcAft>
              <a:buClr>
                <a:schemeClr val="tx1"/>
              </a:buClr>
              <a:buFont typeface="Wingdings" panose="05000000000000000000" pitchFamily="2" charset="2"/>
              <a:buChar char="Ø"/>
            </a:pPr>
            <a:r>
              <a:rPr lang="en-US" altLang="en-US" sz="2800" b="1" dirty="0" smtClean="0"/>
              <a:t>Maternal mortality: 846 per 100,000 live birth</a:t>
            </a:r>
          </a:p>
          <a:p>
            <a:pPr eaLnBrk="1" hangingPunct="1">
              <a:lnSpc>
                <a:spcPct val="120000"/>
              </a:lnSpc>
              <a:spcBef>
                <a:spcPts val="1200"/>
              </a:spcBef>
              <a:spcAft>
                <a:spcPts val="600"/>
              </a:spcAft>
              <a:buSzPct val="90000"/>
              <a:buFont typeface="Wingdings" panose="05000000000000000000" pitchFamily="2" charset="2"/>
              <a:buChar char="Ø"/>
            </a:pPr>
            <a:r>
              <a:rPr lang="en-US" altLang="en-US" sz="2800" b="1" dirty="0" smtClean="0"/>
              <a:t>Anemia prevalence among pregnant women: 43% </a:t>
            </a:r>
            <a:endParaRPr lang="en-US" altLang="en-US" sz="1800" dirty="0" smtClean="0"/>
          </a:p>
          <a:p>
            <a:pPr eaLnBrk="1" hangingPunct="1">
              <a:lnSpc>
                <a:spcPct val="120000"/>
              </a:lnSpc>
              <a:spcBef>
                <a:spcPts val="1200"/>
              </a:spcBef>
              <a:spcAft>
                <a:spcPts val="600"/>
              </a:spcAft>
              <a:buSzPct val="90000"/>
              <a:buFont typeface="Wingdings" panose="05000000000000000000" pitchFamily="2" charset="2"/>
              <a:buChar char="Ø"/>
            </a:pPr>
            <a:r>
              <a:rPr lang="en-US" altLang="en-US" sz="2800" b="1" dirty="0" smtClean="0"/>
              <a:t>Average annual household health expenditures: $206</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687388" y="0"/>
            <a:ext cx="7770812" cy="1052513"/>
          </a:xfrm>
        </p:spPr>
        <p:txBody>
          <a:bodyPr/>
          <a:lstStyle/>
          <a:p>
            <a:r>
              <a:rPr lang="en-US" altLang="en-US" sz="4000" b="1" dirty="0" smtClean="0"/>
              <a:t>What is poverty?</a:t>
            </a:r>
            <a:endParaRPr lang="fr-BE" altLang="en-US" sz="4000" b="1" dirty="0" smtClean="0"/>
          </a:p>
        </p:txBody>
      </p:sp>
      <p:sp>
        <p:nvSpPr>
          <p:cNvPr id="25603" name="Espace réservé du contenu 2"/>
          <p:cNvSpPr>
            <a:spLocks noGrp="1"/>
          </p:cNvSpPr>
          <p:nvPr>
            <p:ph idx="1"/>
          </p:nvPr>
        </p:nvSpPr>
        <p:spPr>
          <a:xfrm>
            <a:off x="107504" y="1340768"/>
            <a:ext cx="8801992" cy="4780309"/>
          </a:xfrm>
        </p:spPr>
        <p:txBody>
          <a:bodyPr/>
          <a:lstStyle/>
          <a:p>
            <a:pPr>
              <a:spcBef>
                <a:spcPts val="1200"/>
              </a:spcBef>
              <a:spcAft>
                <a:spcPts val="600"/>
              </a:spcAft>
              <a:buFont typeface="Wingdings" panose="05000000000000000000" pitchFamily="2" charset="2"/>
              <a:buChar char="Ø"/>
            </a:pPr>
            <a:r>
              <a:rPr lang="en-US" altLang="en-US" spc="-50" dirty="0" smtClean="0"/>
              <a:t>State or condition of having little or no money, goods, or means of support, conditions of being poor</a:t>
            </a:r>
          </a:p>
          <a:p>
            <a:pPr lvl="1">
              <a:spcBef>
                <a:spcPts val="1200"/>
              </a:spcBef>
              <a:spcAft>
                <a:spcPts val="600"/>
              </a:spcAft>
              <a:buFont typeface="Wingdings" panose="05000000000000000000" pitchFamily="2" charset="2"/>
              <a:buChar char="Ø"/>
            </a:pPr>
            <a:r>
              <a:rPr lang="en-US" altLang="en-US" b="1" u="sng" spc="-50" dirty="0" smtClean="0"/>
              <a:t>Absolute poverty</a:t>
            </a:r>
            <a:r>
              <a:rPr lang="en-US" altLang="en-US" spc="-50" dirty="0" smtClean="0"/>
              <a:t>: is </a:t>
            </a:r>
            <a:r>
              <a:rPr lang="en-US" altLang="en-US" spc="-50" dirty="0" err="1" smtClean="0"/>
              <a:t>synomous</a:t>
            </a:r>
            <a:r>
              <a:rPr lang="en-US" altLang="en-US" spc="-50" dirty="0" smtClean="0"/>
              <a:t> with destitution and occurs when people </a:t>
            </a:r>
            <a:r>
              <a:rPr lang="en-US" altLang="en-US" spc="-50" dirty="0" err="1" smtClean="0"/>
              <a:t>can not</a:t>
            </a:r>
            <a:r>
              <a:rPr lang="en-US" altLang="en-US" spc="-50" dirty="0" smtClean="0"/>
              <a:t> obtain adequate resources (measured in </a:t>
            </a:r>
            <a:r>
              <a:rPr lang="en-US" altLang="en-US" spc="-50" dirty="0" err="1" smtClean="0"/>
              <a:t>trem</a:t>
            </a:r>
            <a:r>
              <a:rPr lang="en-US" altLang="en-US" spc="-50" dirty="0" smtClean="0"/>
              <a:t> of calories or nutrition) to support a minimum level of physical health</a:t>
            </a:r>
          </a:p>
          <a:p>
            <a:pPr lvl="1">
              <a:spcBef>
                <a:spcPts val="1200"/>
              </a:spcBef>
              <a:spcAft>
                <a:spcPts val="600"/>
              </a:spcAft>
              <a:buFont typeface="Wingdings" panose="05000000000000000000" pitchFamily="2" charset="2"/>
              <a:buChar char="Ø"/>
            </a:pPr>
            <a:r>
              <a:rPr lang="en-US" altLang="en-US" b="1" u="sng" spc="-50" dirty="0" smtClean="0"/>
              <a:t>Relative poverty</a:t>
            </a:r>
            <a:r>
              <a:rPr lang="en-US" altLang="en-US" spc="-50" dirty="0" smtClean="0"/>
              <a:t>: occurs when people do not enjoy a certain minimum level of living standard as determined by a government.</a:t>
            </a:r>
            <a:endParaRPr lang="fr-BE" altLang="en-US" spc="-50" dirty="0" smtClean="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687388" y="0"/>
            <a:ext cx="7770812" cy="836613"/>
          </a:xfrm>
        </p:spPr>
        <p:txBody>
          <a:bodyPr/>
          <a:lstStyle/>
          <a:p>
            <a:r>
              <a:rPr lang="en-US" altLang="en-US" sz="4000" b="1" dirty="0" smtClean="0"/>
              <a:t>What is a health system?</a:t>
            </a:r>
            <a:endParaRPr lang="fr-BE" altLang="en-US" sz="4000" b="1" dirty="0" smtClean="0"/>
          </a:p>
        </p:txBody>
      </p:sp>
      <p:sp>
        <p:nvSpPr>
          <p:cNvPr id="26627" name="Espace réservé du contenu 2"/>
          <p:cNvSpPr>
            <a:spLocks noGrp="1"/>
          </p:cNvSpPr>
          <p:nvPr>
            <p:ph idx="1"/>
          </p:nvPr>
        </p:nvSpPr>
        <p:spPr>
          <a:xfrm>
            <a:off x="180181" y="1124744"/>
            <a:ext cx="8785225" cy="5330825"/>
          </a:xfrm>
        </p:spPr>
        <p:txBody>
          <a:bodyPr/>
          <a:lstStyle/>
          <a:p>
            <a:pPr>
              <a:buFont typeface="Wingdings" panose="05000000000000000000" pitchFamily="2" charset="2"/>
              <a:buChar char="Ø"/>
            </a:pPr>
            <a:r>
              <a:rPr lang="en-US" altLang="en-US" dirty="0" smtClean="0"/>
              <a:t>A health system consists of all organizations, people and actions whose primary intent is to promote, restore or maintain health (WHO)</a:t>
            </a:r>
          </a:p>
          <a:p>
            <a:pPr>
              <a:buFont typeface="Wingdings" panose="05000000000000000000" pitchFamily="2" charset="2"/>
              <a:buChar char="Ø"/>
            </a:pPr>
            <a:endParaRPr lang="en-US" altLang="en-US" dirty="0" smtClean="0"/>
          </a:p>
          <a:p>
            <a:pPr>
              <a:buFont typeface="Wingdings" panose="05000000000000000000" pitchFamily="2" charset="2"/>
              <a:buChar char="Ø"/>
            </a:pPr>
            <a:r>
              <a:rPr lang="en-US" altLang="en-US" dirty="0" smtClean="0"/>
              <a:t>A health system, also sometimes referred to as health care system or healthcare system, is the organization of people, institutions, and resources that deliver health care services to meet the health needs of target population (Wikipedia)</a:t>
            </a:r>
            <a:endParaRPr lang="fr-BE" altLang="en-US" dirty="0" smtClean="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683568" y="215230"/>
            <a:ext cx="7770812" cy="1125538"/>
          </a:xfrm>
        </p:spPr>
        <p:txBody>
          <a:bodyPr/>
          <a:lstStyle/>
          <a:p>
            <a:r>
              <a:rPr lang="en-US" altLang="en-US" sz="4000" b="1" dirty="0" smtClean="0"/>
              <a:t>What should be considered when developing a health system?</a:t>
            </a:r>
            <a:endParaRPr lang="fr-BE" altLang="en-US" sz="4000" b="1" dirty="0" smtClean="0"/>
          </a:p>
        </p:txBody>
      </p:sp>
      <p:sp>
        <p:nvSpPr>
          <p:cNvPr id="27651" name="Espace réservé du contenu 2"/>
          <p:cNvSpPr>
            <a:spLocks noGrp="1"/>
          </p:cNvSpPr>
          <p:nvPr>
            <p:ph idx="1"/>
          </p:nvPr>
        </p:nvSpPr>
        <p:spPr>
          <a:xfrm>
            <a:off x="107504" y="1556792"/>
            <a:ext cx="9144000" cy="5661025"/>
          </a:xfrm>
        </p:spPr>
        <p:txBody>
          <a:bodyPr/>
          <a:lstStyle/>
          <a:p>
            <a:pPr>
              <a:spcBef>
                <a:spcPts val="1200"/>
              </a:spcBef>
              <a:spcAft>
                <a:spcPts val="600"/>
              </a:spcAft>
              <a:buFont typeface="Wingdings" panose="05000000000000000000" pitchFamily="2" charset="2"/>
              <a:buChar char="Ø"/>
            </a:pPr>
            <a:r>
              <a:rPr lang="en-US" altLang="en-US" sz="3000" b="1" u="sng" dirty="0" smtClean="0"/>
              <a:t>Take into account</a:t>
            </a:r>
            <a:r>
              <a:rPr lang="en-US" altLang="en-US" sz="3000" dirty="0" smtClean="0"/>
              <a:t>: the needs of its people and resources available</a:t>
            </a:r>
          </a:p>
          <a:p>
            <a:pPr>
              <a:spcBef>
                <a:spcPts val="1200"/>
              </a:spcBef>
              <a:spcAft>
                <a:spcPts val="600"/>
              </a:spcAft>
              <a:buFont typeface="Wingdings" panose="05000000000000000000" pitchFamily="2" charset="2"/>
              <a:buChar char="Ø"/>
            </a:pPr>
            <a:r>
              <a:rPr lang="en-US" altLang="en-US" sz="3000" b="1" u="sng" dirty="0" smtClean="0"/>
              <a:t>Consider all who can implement</a:t>
            </a:r>
            <a:r>
              <a:rPr lang="en-US" altLang="en-US" sz="3000" dirty="0" smtClean="0"/>
              <a:t>: government, religious organizations, trade unions, charities or other coordinated bodies to deliver planned health.</a:t>
            </a:r>
          </a:p>
          <a:p>
            <a:pPr>
              <a:spcBef>
                <a:spcPts val="1200"/>
              </a:spcBef>
              <a:spcAft>
                <a:spcPts val="600"/>
              </a:spcAft>
              <a:buFont typeface="Wingdings" panose="05000000000000000000" pitchFamily="2" charset="2"/>
              <a:buChar char="Ø"/>
            </a:pPr>
            <a:r>
              <a:rPr lang="en-US" altLang="en-US" sz="3000" dirty="0" smtClean="0"/>
              <a:t>A health system must be a pyramid of publicly owned facilities that deliver personal health services  (e.g., mother caring for a sick child, vector-control campaigns, safety legislation, etc…) </a:t>
            </a:r>
            <a:endParaRPr lang="fr-BE" altLang="en-US" sz="3000" dirty="0" smtClean="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687388" y="609600"/>
            <a:ext cx="7770812" cy="4115544"/>
          </a:xfrm>
        </p:spPr>
        <p:txBody>
          <a:bodyPr/>
          <a:lstStyle/>
          <a:p>
            <a:r>
              <a:rPr lang="en-US" altLang="en-US" b="1" dirty="0" smtClean="0"/>
              <a:t/>
            </a:r>
            <a:br>
              <a:rPr lang="en-US" altLang="en-US" b="1" dirty="0" smtClean="0"/>
            </a:br>
            <a:r>
              <a:rPr lang="en-US" altLang="en-US" b="1" dirty="0" smtClean="0"/>
              <a:t>Certain Health Issues </a:t>
            </a:r>
            <a:br>
              <a:rPr lang="en-US" altLang="en-US" b="1" dirty="0" smtClean="0"/>
            </a:br>
            <a:r>
              <a:rPr lang="en-US" altLang="en-US" b="1" dirty="0" smtClean="0"/>
              <a:t>to </a:t>
            </a:r>
            <a:r>
              <a:rPr lang="en-US" altLang="en-US" b="1" dirty="0"/>
              <a:t>C</a:t>
            </a:r>
            <a:r>
              <a:rPr lang="en-US" altLang="en-US" b="1" dirty="0" smtClean="0"/>
              <a:t>onsider for </a:t>
            </a:r>
            <a:br>
              <a:rPr lang="en-US" altLang="en-US" b="1" dirty="0" smtClean="0"/>
            </a:br>
            <a:r>
              <a:rPr lang="en-US" altLang="en-US" b="1" dirty="0" smtClean="0"/>
              <a:t>Poverty </a:t>
            </a:r>
            <a:r>
              <a:rPr lang="en-US" altLang="en-US" b="1" dirty="0"/>
              <a:t>R</a:t>
            </a:r>
            <a:r>
              <a:rPr lang="en-US" altLang="en-US" b="1" dirty="0" smtClean="0"/>
              <a:t>eduction </a:t>
            </a:r>
            <a:br>
              <a:rPr lang="en-US" altLang="en-US" b="1" dirty="0" smtClean="0"/>
            </a:br>
            <a:r>
              <a:rPr lang="en-US" altLang="en-US" b="1" dirty="0" smtClean="0"/>
              <a:t>in D.R. Congo</a:t>
            </a:r>
            <a:endParaRPr lang="fr-BE" altLang="en-US" b="1" dirty="0" smtClean="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43000"/>
          </a:xfrm>
        </p:spPr>
        <p:txBody>
          <a:bodyPr/>
          <a:lstStyle/>
          <a:p>
            <a:pPr eaLnBrk="1" hangingPunct="1"/>
            <a:r>
              <a:rPr lang="fr-FR" altLang="en-US" sz="4000" dirty="0" smtClean="0"/>
              <a:t>1. </a:t>
            </a:r>
            <a:r>
              <a:rPr lang="fr-FR" altLang="en-US" sz="4000" dirty="0" err="1" smtClean="0"/>
              <a:t>Number</a:t>
            </a:r>
            <a:r>
              <a:rPr lang="fr-FR" altLang="en-US" sz="4000" dirty="0" smtClean="0"/>
              <a:t> of </a:t>
            </a:r>
            <a:r>
              <a:rPr lang="fr-FR" altLang="en-US" sz="4000" dirty="0" err="1" smtClean="0"/>
              <a:t>children</a:t>
            </a:r>
            <a:r>
              <a:rPr lang="fr-FR" altLang="en-US" sz="4000" dirty="0" smtClean="0"/>
              <a:t> per </a:t>
            </a:r>
            <a:r>
              <a:rPr lang="fr-FR" altLang="en-US" sz="4000" dirty="0" err="1" smtClean="0"/>
              <a:t>household</a:t>
            </a:r>
            <a:r>
              <a:rPr lang="fr-FR" altLang="en-US" sz="4000" dirty="0" smtClean="0"/>
              <a:t> </a:t>
            </a:r>
          </a:p>
        </p:txBody>
      </p:sp>
      <p:sp>
        <p:nvSpPr>
          <p:cNvPr id="29699" name="Rectangle 3"/>
          <p:cNvSpPr>
            <a:spLocks noGrp="1" noChangeArrowheads="1"/>
          </p:cNvSpPr>
          <p:nvPr>
            <p:ph type="body" idx="1"/>
          </p:nvPr>
        </p:nvSpPr>
        <p:spPr>
          <a:xfrm>
            <a:off x="698868" y="1132329"/>
            <a:ext cx="7770812" cy="863600"/>
          </a:xfrm>
        </p:spPr>
        <p:txBody>
          <a:bodyPr/>
          <a:lstStyle/>
          <a:p>
            <a:pPr eaLnBrk="1" hangingPunct="1">
              <a:buFontTx/>
              <a:buNone/>
            </a:pPr>
            <a:r>
              <a:rPr lang="fr-FR" altLang="en-US" dirty="0" smtClean="0"/>
              <a:t>  Mother of </a:t>
            </a:r>
            <a:r>
              <a:rPr lang="fr-FR" altLang="en-US" dirty="0" err="1" smtClean="0"/>
              <a:t>many</a:t>
            </a:r>
            <a:r>
              <a:rPr lang="fr-FR" altLang="en-US" dirty="0" smtClean="0"/>
              <a:t> </a:t>
            </a:r>
            <a:r>
              <a:rPr lang="fr-FR" altLang="en-US" dirty="0" err="1" smtClean="0"/>
              <a:t>children</a:t>
            </a:r>
            <a:r>
              <a:rPr lang="fr-FR" altLang="en-US" dirty="0" smtClean="0"/>
              <a:t> (</a:t>
            </a:r>
            <a:r>
              <a:rPr lang="fr-FR" altLang="en-US" dirty="0" err="1" smtClean="0"/>
              <a:t>average</a:t>
            </a:r>
            <a:r>
              <a:rPr lang="fr-FR" altLang="en-US" dirty="0" smtClean="0"/>
              <a:t> 7)</a:t>
            </a:r>
          </a:p>
          <a:p>
            <a:pPr eaLnBrk="1" hangingPunct="1"/>
            <a:endParaRPr lang="fr-FR" altLang="en-US" dirty="0" smtClean="0"/>
          </a:p>
        </p:txBody>
      </p:sp>
      <p:pic>
        <p:nvPicPr>
          <p:cNvPr id="29700" name="Picture 5" descr="0304 Kasai Province photos Kamenga Tchikaji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844824"/>
            <a:ext cx="6298745" cy="464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17411</TotalTime>
  <Words>687</Words>
  <Application>Microsoft Office PowerPoint</Application>
  <PresentationFormat>On-screen Show (4:3)</PresentationFormat>
  <Paragraphs>109</Paragraphs>
  <Slides>31</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Jester</vt:lpstr>
      <vt:lpstr>Times New Roman</vt:lpstr>
      <vt:lpstr>Wingdings</vt:lpstr>
      <vt:lpstr>Pulse</vt:lpstr>
      <vt:lpstr>COMBATTING POVERTY THROUGH STONG HEALTH SYSTEMS </vt:lpstr>
      <vt:lpstr>PowerPoint Presentation</vt:lpstr>
      <vt:lpstr>PowerPoint Presentation</vt:lpstr>
      <vt:lpstr>Some Health Key Indicators  </vt:lpstr>
      <vt:lpstr>What is poverty?</vt:lpstr>
      <vt:lpstr>What is a health system?</vt:lpstr>
      <vt:lpstr>What should be considered when developing a health system?</vt:lpstr>
      <vt:lpstr> Certain Health Issues  to Consider for  Poverty Reduction  in D.R. Congo</vt:lpstr>
      <vt:lpstr>1. Number of children per household </vt:lpstr>
      <vt:lpstr>2. Poor Health conditions</vt:lpstr>
      <vt:lpstr>3. Main provider in house</vt:lpstr>
      <vt:lpstr>4. Social status</vt:lpstr>
      <vt:lpstr>5. Chronic illnesses</vt:lpstr>
      <vt:lpstr>PowerPoint Presentation</vt:lpstr>
      <vt:lpstr>7. Lack of employment </vt:lpstr>
      <vt:lpstr>10. Premature motherhood</vt:lpstr>
      <vt:lpstr>9. Poor health facility conditions</vt:lpstr>
      <vt:lpstr>National Level Actions by SANRU </vt:lpstr>
      <vt:lpstr>More Actions Undertaken by SANRU </vt:lpstr>
      <vt:lpstr>Vaccinations</vt:lpstr>
      <vt:lpstr>Curative care</vt:lpstr>
      <vt:lpstr>Prenatal care</vt:lpstr>
      <vt:lpstr>Well child care</vt:lpstr>
      <vt:lpstr>PowerPoint Presentation</vt:lpstr>
      <vt:lpstr>Preventive care (use of LLINs)</vt:lpstr>
      <vt:lpstr>Blood safety</vt:lpstr>
      <vt:lpstr>  Essential drugs supply</vt:lpstr>
      <vt:lpstr>  Water and sanitation</vt:lpstr>
      <vt:lpstr>  Training of health teams</vt:lpstr>
      <vt:lpstr>Our Vision</vt:lpstr>
      <vt:lpstr>THANK YOU</vt:lpstr>
    </vt:vector>
  </TitlesOfParts>
  <Company>Baertracks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C. Baer</dc:creator>
  <cp:lastModifiedBy>FRANK</cp:lastModifiedBy>
  <cp:revision>456</cp:revision>
  <cp:lastPrinted>2002-05-22T15:21:04Z</cp:lastPrinted>
  <dcterms:created xsi:type="dcterms:W3CDTF">2001-10-20T04:32:21Z</dcterms:created>
  <dcterms:modified xsi:type="dcterms:W3CDTF">2015-06-25T12:07:01Z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6623981</vt:lpwstr>
  </property>
  <property fmtid="{D5CDD505-2E9C-101B-9397-08002B2CF9AE}" pid="3" name="NXPowerLiteSettings">
    <vt:lpwstr>B74006B004C800</vt:lpwstr>
  </property>
  <property fmtid="{D5CDD505-2E9C-101B-9397-08002B2CF9AE}" pid="4" name="NXPowerLiteVersion">
    <vt:lpwstr>D6.0.4</vt:lpwstr>
  </property>
</Properties>
</file>