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9" r:id="rId3"/>
    <p:sldId id="320" r:id="rId4"/>
    <p:sldId id="322" r:id="rId5"/>
    <p:sldId id="323" r:id="rId6"/>
    <p:sldId id="295" r:id="rId7"/>
    <p:sldId id="316" r:id="rId8"/>
    <p:sldId id="298" r:id="rId9"/>
    <p:sldId id="317" r:id="rId10"/>
    <p:sldId id="318" r:id="rId11"/>
    <p:sldId id="309" r:id="rId12"/>
    <p:sldId id="31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7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0"/>
    </p:cViewPr>
  </p:sorterViewPr>
  <p:notesViewPr>
    <p:cSldViewPr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DA865-04B2-44BA-A963-52FF1C44AFF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151B4-70A9-454A-AA2E-5A6CBED71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6559-FAD9-4672-A692-B07307C764DB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4EF8-0843-4CB8-A0F1-0B3B0EE3EB7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4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16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914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FE777-1DB5-473A-9D5C-769D528806F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49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1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4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64FEB-0C44-422B-BFA1-37CBE8E0D42A}" type="slidenum">
              <a:rPr lang="fr-CD" altLang="fr-FR"/>
              <a:pPr/>
              <a:t>3</a:t>
            </a:fld>
            <a:endParaRPr lang="fr-CD" altLang="fr-FR"/>
          </a:p>
        </p:txBody>
      </p:sp>
    </p:spTree>
    <p:extLst>
      <p:ext uri="{BB962C8B-B14F-4D97-AF65-F5344CB8AC3E}">
        <p14:creationId xmlns:p14="http://schemas.microsoft.com/office/powerpoint/2010/main" val="141701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764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443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959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78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76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94EF8-0843-4CB8-A0F1-0B3B0EE3EB7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61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21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8640"/>
            <a:ext cx="10058400" cy="1450757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2037911"/>
            <a:ext cx="1005840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5469571"/>
            <a:ext cx="662008" cy="7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2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5469571"/>
            <a:ext cx="662008" cy="7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8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5469571"/>
            <a:ext cx="662008" cy="7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5469571"/>
            <a:ext cx="662008" cy="7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6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43EE314-45A5-44BE-B316-328A3FE51F5D}" type="datetimeFigureOut">
              <a:rPr lang="fr-FR" smtClean="0"/>
              <a:t>28/06/2015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3E691F-FDC1-478E-941E-BF467DD93C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9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image2.jpeg" Type="http://schemas.openxmlformats.org/officeDocument/2006/relationships/image"/><Relationship Id="rId7" Target="../media/image6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.png" Type="http://schemas.openxmlformats.org/officeDocument/2006/relationships/image"/><Relationship Id="rId5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9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media/image17.png" Type="http://schemas.openxmlformats.org/officeDocument/2006/relationships/image"/><Relationship Id="rId3" Target="../media/image12.emf" Type="http://schemas.openxmlformats.org/officeDocument/2006/relationships/image"/><Relationship Id="rId7" Target="../media/image16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31704" y="404664"/>
            <a:ext cx="7538120" cy="331236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SANRU’s Experiences with Malaria program</a:t>
            </a:r>
            <a:br>
              <a:rPr lang="en-US" sz="6600" b="1" dirty="0" smtClean="0"/>
            </a:br>
            <a:r>
              <a:rPr lang="en-US" sz="6600" b="1" dirty="0" smtClean="0"/>
              <a:t>in DR CONGO</a:t>
            </a:r>
            <a:endParaRPr lang="fr-FR" sz="6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504" y="4221088"/>
            <a:ext cx="4680520" cy="1143000"/>
          </a:xfrm>
        </p:spPr>
        <p:txBody>
          <a:bodyPr/>
          <a:lstStyle/>
          <a:p>
            <a:pPr algn="ctr"/>
            <a:r>
              <a:rPr lang="en-US" dirty="0" smtClean="0"/>
              <a:t>Dr. Albert KALONJI</a:t>
            </a:r>
          </a:p>
          <a:p>
            <a:pPr algn="ctr"/>
            <a:r>
              <a:rPr lang="en-US" dirty="0" smtClean="0"/>
              <a:t>Director technique, SANRU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9FFBE"/>
              </a:clrFrom>
              <a:clrTo>
                <a:srgbClr val="E9FF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836712"/>
            <a:ext cx="1887204" cy="22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188641"/>
            <a:ext cx="10058400" cy="79208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Much Remains to </a:t>
            </a:r>
            <a:r>
              <a:rPr lang="en-US" b="1" dirty="0" smtClean="0"/>
              <a:t>be Done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168" y="1268760"/>
            <a:ext cx="11712624" cy="42484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b="1" dirty="0" smtClean="0"/>
              <a:t>Only 14% of pregnant women received IPT (5% in 2007 )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600" dirty="0" smtClean="0"/>
              <a:t> </a:t>
            </a:r>
            <a:r>
              <a:rPr lang="en-US" sz="3600" b="1" spc="-50" dirty="0" smtClean="0"/>
              <a:t>29% of children &lt; 5 with fever were treated by health centers</a:t>
            </a:r>
          </a:p>
          <a:p>
            <a:pPr marL="633413" lvl="1" indent="-1714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3400" spc="-30" dirty="0"/>
              <a:t> </a:t>
            </a:r>
            <a:r>
              <a:rPr lang="en-US" sz="3400" spc="-30" dirty="0" smtClean="0"/>
              <a:t>but only</a:t>
            </a:r>
            <a:r>
              <a:rPr lang="en-US" sz="3400" b="1" spc="-30" dirty="0" smtClean="0"/>
              <a:t> 6% </a:t>
            </a:r>
            <a:r>
              <a:rPr lang="en-US" sz="3400" spc="-30" dirty="0" smtClean="0"/>
              <a:t>received ACT (the recommended treatment)</a:t>
            </a:r>
          </a:p>
          <a:p>
            <a:pPr marL="633413" lvl="1" indent="-1714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altLang="fr-FR" sz="3400" spc="-30" dirty="0"/>
              <a:t> </a:t>
            </a:r>
            <a:r>
              <a:rPr lang="en-US" altLang="fr-FR" sz="3400" spc="-30" dirty="0" smtClean="0"/>
              <a:t>and </a:t>
            </a:r>
            <a:r>
              <a:rPr lang="en-US" altLang="fr-FR" sz="3400" b="1" spc="-30" dirty="0" smtClean="0"/>
              <a:t>71% </a:t>
            </a:r>
            <a:r>
              <a:rPr lang="en-US" altLang="fr-FR" sz="3400" spc="-30" dirty="0" smtClean="0"/>
              <a:t>never came to the health center</a:t>
            </a:r>
            <a:endParaRPr lang="en-US" altLang="fr-FR" sz="3400" spc="-30" dirty="0"/>
          </a:p>
        </p:txBody>
      </p:sp>
    </p:spTree>
    <p:extLst>
      <p:ext uri="{BB962C8B-B14F-4D97-AF65-F5344CB8AC3E}">
        <p14:creationId xmlns:p14="http://schemas.microsoft.com/office/powerpoint/2010/main" val="2778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1704" y="188640"/>
            <a:ext cx="6624736" cy="10081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fr-FR" sz="6000" b="1" dirty="0" smtClean="0"/>
              <a:t>The Way </a:t>
            </a:r>
            <a:r>
              <a:rPr lang="en-US" altLang="fr-FR" sz="6000" b="1" dirty="0" smtClean="0"/>
              <a:t>Forward</a:t>
            </a:r>
            <a:endParaRPr lang="en-US" altLang="fr-FR" sz="6000" b="1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23392" y="1484784"/>
            <a:ext cx="11089232" cy="4023360"/>
          </a:xfrm>
        </p:spPr>
        <p:txBody>
          <a:bodyPr>
            <a:noAutofit/>
          </a:bodyPr>
          <a:lstStyle/>
          <a:p>
            <a:pPr marL="461963" indent="-461963" eaLnBrk="1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</a:tabLst>
            </a:pPr>
            <a:r>
              <a:rPr lang="en-US" altLang="fr-FR" sz="3600" b="1" dirty="0" smtClean="0"/>
              <a:t>Build </a:t>
            </a:r>
            <a:r>
              <a:rPr lang="en-US" altLang="fr-FR" sz="3600" b="1" dirty="0" smtClean="0"/>
              <a:t>and </a:t>
            </a:r>
            <a:r>
              <a:rPr lang="en-US" altLang="fr-FR" sz="3600" b="1" dirty="0" smtClean="0"/>
              <a:t>reinforce  </a:t>
            </a:r>
            <a:r>
              <a:rPr lang="en-US" altLang="fr-FR" sz="3600" b="1" dirty="0" smtClean="0"/>
              <a:t>a partnership between the public sector, the private sector and civil society in order to effectively </a:t>
            </a:r>
            <a:r>
              <a:rPr lang="en-US" altLang="fr-FR" sz="3600" b="1" dirty="0" smtClean="0"/>
              <a:t>combat malaria.</a:t>
            </a:r>
            <a:endParaRPr lang="en-US" altLang="fr-FR" sz="3600" b="1" dirty="0" smtClean="0"/>
          </a:p>
          <a:p>
            <a:pPr marL="461963" indent="-461963" eaLnBrk="1" hangingPunct="1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461963" algn="l"/>
              </a:tabLst>
            </a:pPr>
            <a:r>
              <a:rPr lang="en-US" altLang="fr-FR" sz="3600" b="1" dirty="0" smtClean="0"/>
              <a:t>Increase and sustain investments </a:t>
            </a:r>
            <a:r>
              <a:rPr lang="en-US" altLang="fr-FR" sz="3600" b="1" dirty="0" smtClean="0"/>
              <a:t>in </a:t>
            </a:r>
            <a:r>
              <a:rPr lang="en-US" altLang="fr-FR" sz="3600" b="1" dirty="0" smtClean="0"/>
              <a:t>the health </a:t>
            </a:r>
            <a:r>
              <a:rPr lang="en-US" altLang="fr-FR" sz="3600" b="1" dirty="0" smtClean="0"/>
              <a:t>system </a:t>
            </a:r>
            <a:r>
              <a:rPr lang="en-US" altLang="fr-FR" sz="3600" b="1" dirty="0" smtClean="0"/>
              <a:t>to </a:t>
            </a:r>
            <a:r>
              <a:rPr lang="en-US" altLang="fr-FR" sz="3600" b="1" dirty="0" smtClean="0"/>
              <a:t>incorporate </a:t>
            </a:r>
            <a:r>
              <a:rPr lang="en-US" altLang="fr-FR" sz="3600" b="1" dirty="0" smtClean="0"/>
              <a:t>malaria </a:t>
            </a:r>
            <a:r>
              <a:rPr lang="en-US" altLang="fr-FR" sz="3600" b="1" dirty="0" smtClean="0"/>
              <a:t>control into all relevant multi-sectorial activities.</a:t>
            </a:r>
          </a:p>
        </p:txBody>
      </p:sp>
    </p:spTree>
    <p:extLst>
      <p:ext uri="{BB962C8B-B14F-4D97-AF65-F5344CB8AC3E}">
        <p14:creationId xmlns:p14="http://schemas.microsoft.com/office/powerpoint/2010/main" val="1216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573" y="2492896"/>
            <a:ext cx="6066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SO, LET’S ACT NOW !</a:t>
            </a:r>
            <a:endParaRPr lang="fr-FR" sz="5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0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5680" y="332656"/>
            <a:ext cx="5142736" cy="792088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SANRU’S MISSION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7488" y="1124744"/>
            <a:ext cx="9649072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r>
              <a:rPr lang="en-US" sz="3600" b="1" dirty="0" smtClean="0"/>
              <a:t>SANRU </a:t>
            </a:r>
            <a:r>
              <a:rPr lang="en-US" sz="3600" b="1" dirty="0"/>
              <a:t>strives to actively </a:t>
            </a:r>
            <a:r>
              <a:rPr lang="en-US" sz="3600" b="1" dirty="0" smtClean="0"/>
              <a:t>promote </a:t>
            </a:r>
            <a:r>
              <a:rPr lang="en-US" sz="3600" b="1" dirty="0"/>
              <a:t>and </a:t>
            </a:r>
            <a:r>
              <a:rPr lang="en-US" sz="3600" b="1" dirty="0" smtClean="0"/>
              <a:t>improve the health of Congolese particularly </a:t>
            </a:r>
            <a:r>
              <a:rPr lang="en-US" sz="3600" b="1" dirty="0"/>
              <a:t>the most </a:t>
            </a:r>
            <a:r>
              <a:rPr lang="en-US" sz="3600" b="1" dirty="0" smtClean="0"/>
              <a:t>vulnerable. </a:t>
            </a:r>
            <a:endParaRPr lang="en-US" sz="3600" b="1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b="1" dirty="0"/>
              <a:t>Our Slogan </a:t>
            </a:r>
            <a:r>
              <a:rPr lang="en-US" sz="3200" b="1" dirty="0" smtClean="0"/>
              <a:t>:</a:t>
            </a:r>
            <a:r>
              <a:rPr lang="en-US" sz="3200" dirty="0"/>
              <a:t> </a:t>
            </a:r>
            <a:r>
              <a:rPr lang="en-US" sz="3200" dirty="0" smtClean="0"/>
              <a:t>          </a:t>
            </a:r>
            <a:r>
              <a:rPr lang="en-US" sz="3200" b="1" dirty="0" smtClean="0"/>
              <a:t>“</a:t>
            </a:r>
            <a:r>
              <a:rPr lang="en-US" sz="3200" b="1" dirty="0"/>
              <a:t>HEALTH FOR ALL AND BY ALL” </a:t>
            </a:r>
            <a:endParaRPr lang="en-US" sz="32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964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81" y="-468904"/>
            <a:ext cx="11340045" cy="1800200"/>
          </a:xfrm>
        </p:spPr>
        <p:txBody>
          <a:bodyPr>
            <a:noAutofit/>
          </a:bodyPr>
          <a:lstStyle/>
          <a:p>
            <a:pPr algn="ctr"/>
            <a:r>
              <a:rPr lang="en-US" altLang="fr-FR" sz="4400" b="1" spc="0" dirty="0" smtClean="0">
                <a:solidFill>
                  <a:schemeClr val="tx1"/>
                </a:solidFill>
              </a:rPr>
              <a:t>SANRU: A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Success story of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partnership </a:t>
            </a:r>
            <a:br>
              <a:rPr lang="en-US" altLang="fr-FR" sz="4400" b="1" spc="0" dirty="0" smtClean="0">
                <a:solidFill>
                  <a:schemeClr val="tx1"/>
                </a:solidFill>
              </a:rPr>
            </a:br>
            <a:r>
              <a:rPr lang="en-US" altLang="fr-FR" sz="4400" b="1" spc="0" dirty="0" smtClean="0">
                <a:solidFill>
                  <a:schemeClr val="tx1"/>
                </a:solidFill>
              </a:rPr>
              <a:t>between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USG,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GOC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and </a:t>
            </a:r>
            <a:r>
              <a:rPr lang="en-US" altLang="fr-FR" sz="4400" b="1" spc="0" dirty="0" smtClean="0">
                <a:solidFill>
                  <a:schemeClr val="tx1"/>
                </a:solidFill>
              </a:rPr>
              <a:t>Faith-based partners</a:t>
            </a:r>
            <a:endParaRPr lang="en-US" altLang="fr-FR" sz="4400" b="1" spc="0" dirty="0">
              <a:solidFill>
                <a:schemeClr val="tx1"/>
              </a:solidFill>
            </a:endParaRPr>
          </a:p>
        </p:txBody>
      </p:sp>
      <p:pic>
        <p:nvPicPr>
          <p:cNvPr id="4393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1396738"/>
            <a:ext cx="1499468" cy="180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18" y="1640428"/>
            <a:ext cx="1203912" cy="802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327" y="2337587"/>
            <a:ext cx="1069314" cy="803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992" y="1825385"/>
            <a:ext cx="1461288" cy="141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830" y="1410961"/>
            <a:ext cx="1497863" cy="977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8855" y="1588992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4080" y="147568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7299" y="1640428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+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856" y="1588992"/>
            <a:ext cx="2013566" cy="1625361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631505" y="3545721"/>
            <a:ext cx="835292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fr-FR" sz="3200" b="1" dirty="0" smtClean="0">
                <a:solidFill>
                  <a:srgbClr val="FF0000"/>
                </a:solidFill>
              </a:rPr>
              <a:t> SANRU I    </a:t>
            </a:r>
            <a:r>
              <a:rPr lang="en-US" altLang="fr-FR" sz="3200" b="1" dirty="0" smtClean="0">
                <a:solidFill>
                  <a:srgbClr val="0070C0"/>
                </a:solidFill>
              </a:rPr>
              <a:t>(1981-86)      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50 Health Zones</a:t>
            </a:r>
            <a:endParaRPr lang="fr-CD" altLang="fr-FR" sz="3200" b="1" dirty="0" smtClean="0">
              <a:solidFill>
                <a:srgbClr val="FF9900"/>
              </a:solidFill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631504" y="4193793"/>
            <a:ext cx="842493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fr-FR" sz="3200" b="1" dirty="0" smtClean="0">
                <a:solidFill>
                  <a:srgbClr val="FF0000"/>
                </a:solidFill>
              </a:rPr>
              <a:t> SANRU II   </a:t>
            </a:r>
            <a:r>
              <a:rPr lang="en-US" altLang="fr-FR" sz="3200" b="1" dirty="0" smtClean="0">
                <a:solidFill>
                  <a:srgbClr val="0070C0"/>
                </a:solidFill>
              </a:rPr>
              <a:t>(1986-91)    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100 Health Zones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631504" y="4841865"/>
            <a:ext cx="842493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fr-FR" sz="3200" b="1" dirty="0" smtClean="0">
                <a:solidFill>
                  <a:srgbClr val="FF0000"/>
                </a:solidFill>
              </a:rPr>
              <a:t> SANRU III </a:t>
            </a:r>
            <a:r>
              <a:rPr lang="en-US" altLang="fr-FR" sz="3200" b="1" dirty="0" smtClean="0">
                <a:solidFill>
                  <a:srgbClr val="0070C0"/>
                </a:solidFill>
              </a:rPr>
              <a:t> (2001-06)    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60 Health Zones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FontTx/>
              <a:buChar char="•"/>
            </a:pPr>
            <a:r>
              <a:rPr lang="en-US" altLang="fr-FR" sz="3200" b="1" dirty="0" err="1" smtClean="0">
                <a:solidFill>
                  <a:srgbClr val="FF0000"/>
                </a:solidFill>
              </a:rPr>
              <a:t>AXxes</a:t>
            </a:r>
            <a:r>
              <a:rPr lang="en-US" altLang="fr-FR" sz="3200" b="1" dirty="0" smtClean="0">
                <a:solidFill>
                  <a:srgbClr val="FF0000"/>
                </a:solidFill>
              </a:rPr>
              <a:t> </a:t>
            </a:r>
            <a:r>
              <a:rPr lang="en-US" altLang="fr-FR" sz="3200" b="1" dirty="0">
                <a:solidFill>
                  <a:srgbClr val="FF0000"/>
                </a:solidFill>
              </a:rPr>
              <a:t>Project </a:t>
            </a:r>
            <a:r>
              <a:rPr lang="en-US" altLang="fr-FR" sz="3200" b="1" dirty="0">
                <a:solidFill>
                  <a:srgbClr val="0070C0"/>
                </a:solidFill>
              </a:rPr>
              <a:t>(2006-2010): 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57 </a:t>
            </a:r>
            <a:r>
              <a:rPr lang="en-US" altLang="fr-FR" sz="3200" b="1" dirty="0" smtClean="0">
                <a:solidFill>
                  <a:srgbClr val="FF9900"/>
                </a:solidFill>
              </a:rPr>
              <a:t>Health Zones</a:t>
            </a:r>
            <a:endParaRPr lang="en-US" altLang="fr-FR" sz="3200" b="1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36" y="1196752"/>
            <a:ext cx="3600400" cy="33304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Today, SANRU  projects assists         418/516 HZs</a:t>
            </a:r>
            <a:endParaRPr lang="fr-FR" b="1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656" y="17016"/>
            <a:ext cx="875037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43613"/>
            <a:ext cx="10058400" cy="67210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SANRU FUNDING FOR 2015-2018</a:t>
            </a:r>
            <a:endParaRPr lang="fr-F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8379367" cy="509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2264" y="1772816"/>
            <a:ext cx="3820819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9976" y="3383232"/>
            <a:ext cx="239328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203 Million USD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1417" y="3430166"/>
            <a:ext cx="221054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/>
              <a:t>86 Million USD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336" y="1916831"/>
            <a:ext cx="139140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/>
              <a:t>12M USD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16702" y="1667482"/>
            <a:ext cx="1391407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 smtClean="0"/>
              <a:t>2M USD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11624" y="801521"/>
            <a:ext cx="14875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/>
              <a:t>1.5M USD</a:t>
            </a:r>
          </a:p>
          <a:p>
            <a:pPr algn="ctr">
              <a:lnSpc>
                <a:spcPts val="3000"/>
              </a:lnSpc>
            </a:pPr>
            <a:r>
              <a:rPr lang="en-US" sz="2800" b="1" dirty="0" smtClean="0"/>
              <a:t>PEPAR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58923" y="1100713"/>
            <a:ext cx="120866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/>
              <a:t>1M USD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8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6521" y="0"/>
            <a:ext cx="10058400" cy="766133"/>
          </a:xfrm>
        </p:spPr>
        <p:txBody>
          <a:bodyPr/>
          <a:lstStyle/>
          <a:p>
            <a:r>
              <a:rPr lang="en-US" b="1" dirty="0" smtClean="0"/>
              <a:t>MALARIA PREVALENCE IN DRC</a:t>
            </a:r>
            <a:endParaRPr lang="fr-FR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74304" y="908719"/>
            <a:ext cx="6840760" cy="53938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495600" y="1340768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DR Congo has 11% of malaria cases in Sub-Saharan Africa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47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32" y="319486"/>
            <a:ext cx="7560840" cy="864096"/>
          </a:xfrm>
        </p:spPr>
        <p:txBody>
          <a:bodyPr>
            <a:noAutofit/>
          </a:bodyPr>
          <a:lstStyle/>
          <a:p>
            <a:r>
              <a:rPr lang="en-US" sz="5400" b="1" dirty="0"/>
              <a:t>Teaming up against </a:t>
            </a:r>
            <a:r>
              <a:rPr lang="en-US" sz="5400" b="1" dirty="0" smtClean="0"/>
              <a:t>Malaria</a:t>
            </a:r>
            <a:endParaRPr lang="en-US" sz="5400" b="1" dirty="0"/>
          </a:p>
        </p:txBody>
      </p:sp>
      <p:pic>
        <p:nvPicPr>
          <p:cNvPr id="19" name="Im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4472" y="237267"/>
            <a:ext cx="1256240" cy="119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" y="237267"/>
            <a:ext cx="1810315" cy="9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28896" y="3431304"/>
            <a:ext cx="2712709" cy="11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 descr="French_RGB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0581" y="4897956"/>
            <a:ext cx="2790040" cy="76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5601" y="2409809"/>
            <a:ext cx="1233722" cy="9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 descr="http://www.info-afrique.com/wp-content/uploads/2013/11/afrique-coree-du-su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9011" y="1439283"/>
            <a:ext cx="1216588" cy="811219"/>
          </a:xfrm>
          <a:prstGeom prst="rect">
            <a:avLst/>
          </a:prstGeom>
          <a:noFill/>
        </p:spPr>
      </p:pic>
      <p:sp>
        <p:nvSpPr>
          <p:cNvPr id="29" name="Rectangle avec flèche vers la gauche 21"/>
          <p:cNvSpPr/>
          <p:nvPr/>
        </p:nvSpPr>
        <p:spPr>
          <a:xfrm>
            <a:off x="5527387" y="1626113"/>
            <a:ext cx="1273911" cy="56847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400" b="1" dirty="0"/>
              <a:t>5 ZS</a:t>
            </a:r>
          </a:p>
        </p:txBody>
      </p:sp>
      <p:sp>
        <p:nvSpPr>
          <p:cNvPr id="30" name="Rectangle avec flèche vers la gauche 21"/>
          <p:cNvSpPr/>
          <p:nvPr/>
        </p:nvSpPr>
        <p:spPr>
          <a:xfrm>
            <a:off x="5527387" y="2563803"/>
            <a:ext cx="1378905" cy="56847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400" b="1" dirty="0" smtClean="0"/>
              <a:t>56 </a:t>
            </a:r>
            <a:r>
              <a:rPr lang="fr-CH" sz="2400" b="1" dirty="0"/>
              <a:t>ZS</a:t>
            </a:r>
          </a:p>
        </p:txBody>
      </p:sp>
      <p:sp>
        <p:nvSpPr>
          <p:cNvPr id="31" name="Rectangle avec flèche vers la gauche 21"/>
          <p:cNvSpPr/>
          <p:nvPr/>
        </p:nvSpPr>
        <p:spPr>
          <a:xfrm>
            <a:off x="5527387" y="3737684"/>
            <a:ext cx="1561540" cy="56847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400" b="1" dirty="0" smtClean="0"/>
              <a:t>181 </a:t>
            </a:r>
            <a:r>
              <a:rPr lang="fr-CH" sz="2400" b="1" dirty="0"/>
              <a:t>ZS</a:t>
            </a:r>
          </a:p>
        </p:txBody>
      </p:sp>
      <p:sp>
        <p:nvSpPr>
          <p:cNvPr id="32" name="Rectangle avec flèche vers la gauche 21"/>
          <p:cNvSpPr/>
          <p:nvPr/>
        </p:nvSpPr>
        <p:spPr>
          <a:xfrm>
            <a:off x="5527387" y="4911565"/>
            <a:ext cx="1561540" cy="56847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H" sz="2400" b="1" dirty="0" smtClean="0"/>
              <a:t>308 </a:t>
            </a:r>
            <a:r>
              <a:rPr lang="fr-CH" sz="2400" b="1" dirty="0"/>
              <a:t>ZS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2184" y="2162312"/>
            <a:ext cx="36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Many donors are teaming up to combat malaria in the 516 health zones of DR Congo.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577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55" y="134766"/>
            <a:ext cx="11161240" cy="722221"/>
          </a:xfrm>
        </p:spPr>
        <p:txBody>
          <a:bodyPr>
            <a:normAutofit/>
          </a:bodyPr>
          <a:lstStyle/>
          <a:p>
            <a:r>
              <a:rPr lang="en-US" b="1" dirty="0" smtClean="0"/>
              <a:t>As Global Fund PR for Malaria SANRU Supports</a:t>
            </a:r>
            <a:endParaRPr lang="fr-FR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3075" y="819416"/>
            <a:ext cx="5688632" cy="560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0969" y="1327966"/>
            <a:ext cx="6048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b="1" dirty="0" smtClean="0"/>
              <a:t>308 Health Zones</a:t>
            </a:r>
          </a:p>
          <a:p>
            <a:pPr marL="342900" indent="-342900">
              <a:buFontTx/>
              <a:buChar char="-"/>
            </a:pPr>
            <a:r>
              <a:rPr lang="en-US" sz="3200" b="1" dirty="0" smtClean="0"/>
              <a:t>5,669 Health Centers</a:t>
            </a:r>
          </a:p>
          <a:p>
            <a:pPr marL="342900" indent="-342900">
              <a:buFontTx/>
              <a:buChar char="-"/>
            </a:pPr>
            <a:r>
              <a:rPr lang="en-US" sz="3200" b="1" dirty="0"/>
              <a:t>2,422 </a:t>
            </a:r>
            <a:r>
              <a:rPr lang="en-US" sz="3200" b="1" dirty="0" smtClean="0"/>
              <a:t>Community Care Sites</a:t>
            </a:r>
            <a:endParaRPr lang="en-US" sz="3200" b="1" dirty="0"/>
          </a:p>
          <a:p>
            <a:pPr marL="342900" indent="-342900">
              <a:buFontTx/>
              <a:buChar char="-"/>
            </a:pPr>
            <a:r>
              <a:rPr lang="en-US" sz="3200" b="1" dirty="0" smtClean="0"/>
              <a:t>44 Million people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40841" y="3861048"/>
            <a:ext cx="5097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/>
              <a:t>68% (13/19) of GF SANRU funding is managed through FBO Implementing partners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76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Impressive </a:t>
            </a:r>
            <a:r>
              <a:rPr lang="en-US" sz="5400" b="1" dirty="0"/>
              <a:t>R</a:t>
            </a:r>
            <a:r>
              <a:rPr lang="en-US" sz="5400" b="1" dirty="0" smtClean="0"/>
              <a:t>esults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384" y="1401034"/>
            <a:ext cx="11784631" cy="40233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b="1" dirty="0" smtClean="0"/>
              <a:t>70% </a:t>
            </a:r>
            <a:r>
              <a:rPr lang="en-US" sz="3600" dirty="0" smtClean="0"/>
              <a:t>of </a:t>
            </a:r>
            <a:r>
              <a:rPr lang="en-US" sz="3600" dirty="0" smtClean="0"/>
              <a:t>h</a:t>
            </a:r>
            <a:r>
              <a:rPr lang="en-US" sz="3600" dirty="0" smtClean="0"/>
              <a:t>ouseholds own at least one LLIN  (9% in 2007)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b="1" dirty="0" smtClean="0"/>
              <a:t>  56% </a:t>
            </a:r>
            <a:r>
              <a:rPr lang="en-US" sz="3600" dirty="0" smtClean="0"/>
              <a:t>of </a:t>
            </a:r>
            <a:r>
              <a:rPr lang="en-US" sz="3600" dirty="0" smtClean="0"/>
              <a:t>c</a:t>
            </a:r>
            <a:r>
              <a:rPr lang="en-US" sz="3600" dirty="0" smtClean="0"/>
              <a:t>hildren under five slept under LLIN (6% in 2007)</a:t>
            </a:r>
            <a:endParaRPr lang="en-US" sz="3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b="1" dirty="0" smtClean="0"/>
              <a:t>  60% </a:t>
            </a:r>
            <a:r>
              <a:rPr lang="en-US" sz="3600" dirty="0" smtClean="0"/>
              <a:t>of </a:t>
            </a:r>
            <a:r>
              <a:rPr lang="en-US" sz="3600" dirty="0" smtClean="0"/>
              <a:t>p</a:t>
            </a:r>
            <a:r>
              <a:rPr lang="en-US" sz="3600" dirty="0" smtClean="0"/>
              <a:t>regnant women slept under LLIN  (7% in 2007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600" b="1" dirty="0" smtClean="0"/>
              <a:t>  96% </a:t>
            </a:r>
            <a:r>
              <a:rPr lang="en-US" sz="3600" dirty="0" smtClean="0"/>
              <a:t>of cases reported were treated (61% in 2012)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71304" y="5085184"/>
            <a:ext cx="8310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(Sources: DHS 2007, DHS </a:t>
            </a:r>
            <a:r>
              <a:rPr lang="en-US" sz="2400" dirty="0"/>
              <a:t>2013-2014</a:t>
            </a:r>
            <a:r>
              <a:rPr lang="en-US" sz="2400" dirty="0" smtClean="0"/>
              <a:t>), PNLP National Report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24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1011</TotalTime>
  <Words>387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SANRU’s Experiences with Malaria program in DR CONGO</vt:lpstr>
      <vt:lpstr>SANRU’S MISSION</vt:lpstr>
      <vt:lpstr>SANRU: A Success story of partnership  between USG, GOC and Faith-based partners</vt:lpstr>
      <vt:lpstr>Today, SANRU  projects assists         418/516 HZs</vt:lpstr>
      <vt:lpstr>SANRU FUNDING FOR 2015-2018</vt:lpstr>
      <vt:lpstr>MALARIA PREVALENCE IN DRC</vt:lpstr>
      <vt:lpstr>Teaming up against Malaria</vt:lpstr>
      <vt:lpstr>As Global Fund PR for Malaria SANRU Supports</vt:lpstr>
      <vt:lpstr>Impressive Results  </vt:lpstr>
      <vt:lpstr>Much Remains to be Done</vt:lpstr>
      <vt:lpstr>The 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Dr. Albert</dc:creator>
  <cp:lastModifiedBy>FRANK</cp:lastModifiedBy>
  <cp:revision>64</cp:revision>
  <dcterms:created xsi:type="dcterms:W3CDTF">2015-06-21T21:14:54Z</dcterms:created>
  <dcterms:modified xsi:type="dcterms:W3CDTF">2015-06-28T21:30:13Z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2911548</vt:lpwstr>
  </property>
  <property fmtid="{D5CDD505-2E9C-101B-9397-08002B2CF9AE}" name="NXPowerLiteSettings" pid="3">
    <vt:lpwstr>B74006B004C800</vt:lpwstr>
  </property>
  <property fmtid="{D5CDD505-2E9C-101B-9397-08002B2CF9AE}" name="NXPowerLiteVersion" pid="4">
    <vt:lpwstr>D6.0.4</vt:lpwstr>
  </property>
</Properties>
</file>