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7" r:id="rId2"/>
    <p:sldId id="288" r:id="rId3"/>
    <p:sldId id="278" r:id="rId4"/>
    <p:sldId id="279" r:id="rId5"/>
    <p:sldId id="280" r:id="rId6"/>
    <p:sldId id="281" r:id="rId7"/>
    <p:sldId id="282" r:id="rId8"/>
    <p:sldId id="283" r:id="rId9"/>
    <p:sldId id="284" r:id="rId10"/>
    <p:sldId id="28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610" y="14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04F0858-68C2-455D-B078-A094A07DB96E}"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188A6E-8B6E-4283-B8C6-FF3BFC22FCC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4F0858-68C2-455D-B078-A094A07DB96E}"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188A6E-8B6E-4283-B8C6-FF3BFC22FCC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4F0858-68C2-455D-B078-A094A07DB96E}"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188A6E-8B6E-4283-B8C6-FF3BFC22FCC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4F0858-68C2-455D-B078-A094A07DB96E}"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188A6E-8B6E-4283-B8C6-FF3BFC22FCC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4F0858-68C2-455D-B078-A094A07DB96E}"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188A6E-8B6E-4283-B8C6-FF3BFC22FCC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04F0858-68C2-455D-B078-A094A07DB96E}"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188A6E-8B6E-4283-B8C6-FF3BFC22FCC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04F0858-68C2-455D-B078-A094A07DB96E}" type="datetimeFigureOut">
              <a:rPr lang="en-US" smtClean="0"/>
              <a:t>9/20/2021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188A6E-8B6E-4283-B8C6-FF3BFC22FCC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04F0858-68C2-455D-B078-A094A07DB96E}" type="datetimeFigureOut">
              <a:rPr lang="en-US" smtClean="0"/>
              <a:t>9/20/2021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188A6E-8B6E-4283-B8C6-FF3BFC22FCC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4F0858-68C2-455D-B078-A094A07DB96E}" type="datetimeFigureOut">
              <a:rPr lang="en-US" smtClean="0"/>
              <a:t>9/20/2021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188A6E-8B6E-4283-B8C6-FF3BFC22FCC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4F0858-68C2-455D-B078-A094A07DB96E}"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188A6E-8B6E-4283-B8C6-FF3BFC22FCC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4F0858-68C2-455D-B078-A094A07DB96E}"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188A6E-8B6E-4283-B8C6-FF3BFC22FCC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4F0858-68C2-455D-B078-A094A07DB96E}" type="datetimeFigureOut">
              <a:rPr lang="en-US" smtClean="0"/>
              <a:t>9/20/2021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188A6E-8B6E-4283-B8C6-FF3BFC22FCC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914400"/>
            <a:ext cx="5410200" cy="990600"/>
          </a:xfrm>
        </p:spPr>
        <p:txBody>
          <a:bodyPr>
            <a:noAutofit/>
          </a:bodyPr>
          <a:lstStyle/>
          <a:p>
            <a:pPr algn="ctr"/>
            <a:r>
              <a:rPr lang="en-US" sz="2800" dirty="0"/>
              <a:t>Pictures Contributed </a:t>
            </a:r>
            <a:br>
              <a:rPr lang="en-US" sz="2800" dirty="0"/>
            </a:br>
            <a:r>
              <a:rPr lang="en-US" sz="2800" dirty="0"/>
              <a:t>by Eng. Antoine </a:t>
            </a:r>
            <a:r>
              <a:rPr lang="en-US" sz="2800" dirty="0" err="1"/>
              <a:t>Kasongo</a:t>
            </a:r>
            <a:endParaRPr lang="en-US" sz="2800" dirty="0"/>
          </a:p>
        </p:txBody>
      </p:sp>
      <p:sp>
        <p:nvSpPr>
          <p:cNvPr id="4" name="Text Placeholder 3"/>
          <p:cNvSpPr>
            <a:spLocks noGrp="1"/>
          </p:cNvSpPr>
          <p:nvPr>
            <p:ph type="body" sz="half" idx="2"/>
          </p:nvPr>
        </p:nvSpPr>
        <p:spPr>
          <a:xfrm>
            <a:off x="1752600" y="2286000"/>
            <a:ext cx="6172200" cy="1143000"/>
          </a:xfrm>
        </p:spPr>
        <p:txBody>
          <a:bodyPr>
            <a:noAutofit/>
          </a:bodyPr>
          <a:lstStyle/>
          <a:p>
            <a:pPr algn="just"/>
            <a:r>
              <a:rPr lang="en-US" dirty="0"/>
              <a:t>Note: Engineer Antoine </a:t>
            </a:r>
            <a:r>
              <a:rPr lang="en-US" dirty="0" err="1"/>
              <a:t>Kasongo</a:t>
            </a:r>
            <a:r>
              <a:rPr lang="en-US" dirty="0"/>
              <a:t> was the head of the Infrastructure Division for the SANRU I and II projects. That division included 1) Rehabilitation &amp; Construction of health facilities and offices; 2) Water and Sanitation installations, especially spring capping, and 3) Solar Energy (refrigeration and lighting).</a:t>
            </a:r>
          </a:p>
        </p:txBody>
      </p:sp>
      <p:pic>
        <p:nvPicPr>
          <p:cNvPr id="922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1187" y="3505200"/>
            <a:ext cx="2662105" cy="2624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5133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Health Zone Supervision Vehicle (SANRU II)</a:t>
            </a: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a:stretch>
            <a:fillRect/>
          </a:stretch>
        </p:blipFill>
        <p:spPr/>
      </p:pic>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836840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 SANRU Planning meeting (circa 1984)</a:t>
            </a:r>
          </a:p>
        </p:txBody>
      </p:sp>
      <p:pic>
        <p:nvPicPr>
          <p:cNvPr id="5" name="Picture Placeholder 4"/>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r="10"/>
          <a:stretch>
            <a:fillRect/>
          </a:stretch>
        </p:blipFill>
        <p:spPr/>
      </p:pic>
      <p:sp>
        <p:nvSpPr>
          <p:cNvPr id="4" name="Text Placeholder 3"/>
          <p:cNvSpPr>
            <a:spLocks noGrp="1"/>
          </p:cNvSpPr>
          <p:nvPr>
            <p:ph type="body" sz="half" idx="2"/>
          </p:nvPr>
        </p:nvSpPr>
        <p:spPr/>
        <p:txBody>
          <a:bodyPr/>
          <a:lstStyle/>
          <a:p>
            <a:r>
              <a:rPr lang="en-US" dirty="0"/>
              <a:t>Dr. Franklin Baer, SANRU I/II Project Manager is pictured above (center) facilitating a planning meeting in the SANRU “Documentation Center for Primary Health Care”.</a:t>
            </a:r>
          </a:p>
        </p:txBody>
      </p:sp>
    </p:spTree>
    <p:extLst>
      <p:ext uri="{BB962C8B-B14F-4D97-AF65-F5344CB8AC3E}">
        <p14:creationId xmlns:p14="http://schemas.microsoft.com/office/powerpoint/2010/main" val="3132241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a:t>Nlaba</a:t>
            </a:r>
            <a:r>
              <a:rPr lang="en-US" dirty="0"/>
              <a:t> </a:t>
            </a:r>
            <a:r>
              <a:rPr lang="en-US" dirty="0" err="1"/>
              <a:t>Nsona</a:t>
            </a:r>
            <a:r>
              <a:rPr lang="en-US" dirty="0"/>
              <a:t> during a field inspection</a:t>
            </a: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r="37"/>
          <a:stretch>
            <a:fillRect/>
          </a:stretch>
        </p:blipFill>
        <p:spPr/>
      </p:pic>
      <p:sp>
        <p:nvSpPr>
          <p:cNvPr id="4" name="Text Placeholder 3"/>
          <p:cNvSpPr>
            <a:spLocks noGrp="1"/>
          </p:cNvSpPr>
          <p:nvPr>
            <p:ph type="body" sz="half" idx="2"/>
          </p:nvPr>
        </p:nvSpPr>
        <p:spPr/>
        <p:txBody>
          <a:bodyPr/>
          <a:lstStyle/>
          <a:p>
            <a:r>
              <a:rPr lang="en-US" dirty="0"/>
              <a:t>SANRU Director </a:t>
            </a:r>
            <a:r>
              <a:rPr lang="en-US" dirty="0" err="1"/>
              <a:t>Nllaba</a:t>
            </a:r>
            <a:r>
              <a:rPr lang="en-US" dirty="0"/>
              <a:t> </a:t>
            </a:r>
            <a:r>
              <a:rPr lang="en-US" dirty="0" err="1"/>
              <a:t>Nsona</a:t>
            </a:r>
            <a:r>
              <a:rPr lang="en-US" dirty="0"/>
              <a:t> is pictured inspecting a public shower constructed  by SANRU in collaboration with SNHR (National Service for Rural Hydraulics)</a:t>
            </a:r>
          </a:p>
        </p:txBody>
      </p:sp>
    </p:spTree>
    <p:extLst>
      <p:ext uri="{BB962C8B-B14F-4D97-AF65-F5344CB8AC3E}">
        <p14:creationId xmlns:p14="http://schemas.microsoft.com/office/powerpoint/2010/main" val="335489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Water Reservoir funded by SANRU I</a:t>
            </a:r>
          </a:p>
        </p:txBody>
      </p:sp>
      <p:pic>
        <p:nvPicPr>
          <p:cNvPr id="5" name="Picture Placeholder 4"/>
          <p:cNvPicPr>
            <a:picLocks noGrp="1" noChangeAspect="1"/>
          </p:cNvPicPr>
          <p:nvPr>
            <p:ph type="pic" idx="1"/>
          </p:nvPr>
        </p:nvPicPr>
        <p:blipFill>
          <a:blip r:embed="rId2" cstate="print">
            <a:extLst>
              <a:ext uri="{28A0092B-C50C-407E-A947-70E740481C1C}">
                <a14:useLocalDpi xmlns:a14="http://schemas.microsoft.com/office/drawing/2010/main" val="0"/>
              </a:ext>
            </a:extLst>
          </a:blip>
          <a:stretch>
            <a:fillRect/>
          </a:stretch>
        </p:blipFill>
        <p:spPr/>
      </p:pic>
      <p:sp>
        <p:nvSpPr>
          <p:cNvPr id="4" name="Text Placeholder 3"/>
          <p:cNvSpPr>
            <a:spLocks noGrp="1"/>
          </p:cNvSpPr>
          <p:nvPr>
            <p:ph type="body" sz="half" idx="2"/>
          </p:nvPr>
        </p:nvSpPr>
        <p:spPr/>
        <p:txBody>
          <a:bodyPr/>
          <a:lstStyle/>
          <a:p>
            <a:r>
              <a:rPr lang="en-US" dirty="0"/>
              <a:t>SANRU I Director </a:t>
            </a:r>
            <a:r>
              <a:rPr lang="en-US" dirty="0" err="1"/>
              <a:t>Nlaba</a:t>
            </a:r>
            <a:r>
              <a:rPr lang="en-US" dirty="0"/>
              <a:t> </a:t>
            </a:r>
            <a:r>
              <a:rPr lang="en-US" dirty="0" err="1"/>
              <a:t>Nsona</a:t>
            </a:r>
            <a:r>
              <a:rPr lang="en-US" dirty="0"/>
              <a:t> inspecting a water reservoir in </a:t>
            </a:r>
            <a:r>
              <a:rPr lang="en-US" dirty="0" err="1"/>
              <a:t>Rwanguba</a:t>
            </a:r>
            <a:r>
              <a:rPr lang="en-US" dirty="0"/>
              <a:t> HZ</a:t>
            </a:r>
          </a:p>
        </p:txBody>
      </p:sp>
    </p:spTree>
    <p:extLst>
      <p:ext uri="{BB962C8B-B14F-4D97-AF65-F5344CB8AC3E}">
        <p14:creationId xmlns:p14="http://schemas.microsoft.com/office/powerpoint/2010/main" val="3723185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VIP Latrines</a:t>
            </a:r>
          </a:p>
        </p:txBody>
      </p:sp>
      <p:sp>
        <p:nvSpPr>
          <p:cNvPr id="4" name="Text Placeholder 3"/>
          <p:cNvSpPr>
            <a:spLocks noGrp="1"/>
          </p:cNvSpPr>
          <p:nvPr>
            <p:ph type="body" sz="half" idx="2"/>
          </p:nvPr>
        </p:nvSpPr>
        <p:spPr/>
        <p:txBody>
          <a:bodyPr/>
          <a:lstStyle/>
          <a:p>
            <a:r>
              <a:rPr lang="en-US" dirty="0"/>
              <a:t>ITOKO  Y’OLUKI, SANRU’s water and sanitation expert, is pictured inspection a model VIP latrine which SANRU helped to introduce to health zones in DRC</a:t>
            </a:r>
          </a:p>
        </p:txBody>
      </p:sp>
      <p:sp>
        <p:nvSpPr>
          <p:cNvPr id="6" name="Picture Placeholder 5"/>
          <p:cNvSpPr>
            <a:spLocks noGrp="1"/>
          </p:cNvSpPr>
          <p:nvPr>
            <p:ph type="pic" idx="1"/>
          </p:nvPr>
        </p:nvSpPr>
        <p:spPr/>
      </p:sp>
      <p:pic>
        <p:nvPicPr>
          <p:cNvPr id="3074" name="Picture 2" descr="D:\DATADRIVE\ax5 - KONGO\CD FILES\Photos\SANRU I &amp; II\Latrine VIP with Itok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19400" y="609598"/>
            <a:ext cx="2971800" cy="4362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7019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Pioneering Solar Refrigeration </a:t>
            </a:r>
          </a:p>
        </p:txBody>
      </p:sp>
      <p:sp>
        <p:nvSpPr>
          <p:cNvPr id="4" name="Text Placeholder 3"/>
          <p:cNvSpPr>
            <a:spLocks noGrp="1"/>
          </p:cNvSpPr>
          <p:nvPr>
            <p:ph type="body" sz="half" idx="2"/>
          </p:nvPr>
        </p:nvSpPr>
        <p:spPr/>
        <p:txBody>
          <a:bodyPr/>
          <a:lstStyle/>
          <a:p>
            <a:r>
              <a:rPr lang="en-US" dirty="0"/>
              <a:t>SANRU helped to pioneer the introduction of solar refrigeration for protecting the vaccination cold chain. At left is a “Marvel” fridge that was imported from the U.S. At right is a DRC FNMA-made solar fridge.</a:t>
            </a:r>
          </a:p>
        </p:txBody>
      </p:sp>
      <p:pic>
        <p:nvPicPr>
          <p:cNvPr id="4098" name="Picture 2" descr="D:\DATADRIVE\ax5 - KONGO\CD FILES\Photos\SANRU I &amp; II\Solar Frig DRC FNMA-mad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4400" y="518160"/>
            <a:ext cx="2846382" cy="438912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D:\DATADRIVE\ax5 - KONGO\CD FILES\Photos\SANRU I &amp; II\Solar Frig Marvel US-ma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47800" y="548640"/>
            <a:ext cx="2999058" cy="4389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0802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Maternity Construction, </a:t>
            </a:r>
            <a:r>
              <a:rPr lang="en-US" dirty="0" err="1"/>
              <a:t>Luputa</a:t>
            </a:r>
            <a:r>
              <a:rPr lang="en-US" dirty="0"/>
              <a:t> Health Zone</a:t>
            </a:r>
          </a:p>
        </p:txBody>
      </p:sp>
      <p:pic>
        <p:nvPicPr>
          <p:cNvPr id="5" name="Picture Placeholder 4"/>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r="32"/>
          <a:stretch>
            <a:fillRect/>
          </a:stretch>
        </p:blipFill>
        <p:spPr/>
      </p:pic>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019344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School Construction, </a:t>
            </a:r>
            <a:r>
              <a:rPr lang="en-US" dirty="0" err="1"/>
              <a:t>Rethy</a:t>
            </a:r>
            <a:r>
              <a:rPr lang="en-US" dirty="0"/>
              <a:t> Health Zone</a:t>
            </a:r>
          </a:p>
        </p:txBody>
      </p:sp>
      <p:pic>
        <p:nvPicPr>
          <p:cNvPr id="5" name="Picture Placeholder 4"/>
          <p:cNvPicPr>
            <a:picLocks noGrp="1" noChangeAspect="1"/>
          </p:cNvPicPr>
          <p:nvPr>
            <p:ph type="pic" idx="1"/>
          </p:nvPr>
        </p:nvPicPr>
        <p:blipFill>
          <a:blip r:embed="rId2" cstate="print">
            <a:extLst>
              <a:ext uri="{28A0092B-C50C-407E-A947-70E740481C1C}">
                <a14:useLocalDpi xmlns:a14="http://schemas.microsoft.com/office/drawing/2010/main" val="0"/>
              </a:ext>
            </a:extLst>
          </a:blip>
          <a:stretch>
            <a:fillRect/>
          </a:stretch>
        </p:blipFill>
        <p:spPr/>
      </p:pic>
      <p:sp>
        <p:nvSpPr>
          <p:cNvPr id="4" name="Text Placeholder 3"/>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1897620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Inauguration of the </a:t>
            </a:r>
            <a:r>
              <a:rPr lang="en-US" dirty="0" err="1"/>
              <a:t>Pawa</a:t>
            </a:r>
            <a:r>
              <a:rPr lang="en-US" dirty="0"/>
              <a:t> Health Zone Central Office</a:t>
            </a:r>
          </a:p>
        </p:txBody>
      </p:sp>
      <p:pic>
        <p:nvPicPr>
          <p:cNvPr id="5" name="Picture Placeholder 4"/>
          <p:cNvPicPr>
            <a:picLocks noGrp="1" noChangeAspect="1"/>
          </p:cNvPicPr>
          <p:nvPr>
            <p:ph type="pic" idx="1"/>
          </p:nvPr>
        </p:nvPicPr>
        <p:blipFill>
          <a:blip r:embed="rId2" cstate="print">
            <a:extLst>
              <a:ext uri="{28A0092B-C50C-407E-A947-70E740481C1C}">
                <a14:useLocalDpi xmlns:a14="http://schemas.microsoft.com/office/drawing/2010/main" val="0"/>
              </a:ext>
            </a:extLst>
          </a:blip>
          <a:stretch>
            <a:fillRect/>
          </a:stretch>
        </p:blipFill>
        <p:spPr/>
      </p:pic>
      <p:sp>
        <p:nvSpPr>
          <p:cNvPr id="4" name="Text Placeholder 3"/>
          <p:cNvSpPr>
            <a:spLocks noGrp="1"/>
          </p:cNvSpPr>
          <p:nvPr>
            <p:ph type="body" sz="half" idx="2"/>
          </p:nvPr>
        </p:nvSpPr>
        <p:spPr>
          <a:xfrm>
            <a:off x="1600200" y="5367338"/>
            <a:ext cx="6781800" cy="804862"/>
          </a:xfrm>
        </p:spPr>
        <p:txBody>
          <a:bodyPr>
            <a:normAutofit fontScale="92500" lnSpcReduction="10000"/>
          </a:bodyPr>
          <a:lstStyle/>
          <a:p>
            <a:r>
              <a:rPr lang="en-US" dirty="0"/>
              <a:t>SANRU I &amp; II helped developed 100 of Congo’s 306 Health Zones. This included the construction of a number of Health Zones Offices, like the one above, for the coordination of health activities. In many cases the “construction would involve the rehabilitation of several rooms within the hospital complex rather than the construction of a new building.</a:t>
            </a:r>
          </a:p>
        </p:txBody>
      </p:sp>
    </p:spTree>
    <p:extLst>
      <p:ext uri="{BB962C8B-B14F-4D97-AF65-F5344CB8AC3E}">
        <p14:creationId xmlns:p14="http://schemas.microsoft.com/office/powerpoint/2010/main" val="301118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316</Words>
  <Application>Microsoft Office PowerPoint</Application>
  <PresentationFormat>On-screen Show (4:3)</PresentationFormat>
  <Paragraphs>17</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Pictures Contributed  by Eng. Antoine Kasongo</vt:lpstr>
      <vt:lpstr>A SANRU Planning meeting (circa 1984)</vt:lpstr>
      <vt:lpstr>Nlaba Nsona during a field inspection</vt:lpstr>
      <vt:lpstr>Water Reservoir funded by SANRU I</vt:lpstr>
      <vt:lpstr>VIP Latrines</vt:lpstr>
      <vt:lpstr>Pioneering Solar Refrigeration </vt:lpstr>
      <vt:lpstr>Maternity Construction, Luputa Health Zone</vt:lpstr>
      <vt:lpstr>Nursing School Construction, Rethy Health Zone</vt:lpstr>
      <vt:lpstr>Inauguration of the Pawa Health Zone Central Office</vt:lpstr>
      <vt:lpstr>Health Zone Supervision Vehicle (SANRU II)</vt:lpstr>
    </vt:vector>
  </TitlesOfParts>
  <Company>Tulane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sduale</dc:creator>
  <cp:lastModifiedBy>Franklin Baer</cp:lastModifiedBy>
  <cp:revision>18</cp:revision>
  <dcterms:created xsi:type="dcterms:W3CDTF">2013-06-26T15:25:09Z</dcterms:created>
  <dcterms:modified xsi:type="dcterms:W3CDTF">2021-09-21T00:45:22Z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1871228</vt:lpwstr>
  </property>
  <property fmtid="{D5CDD505-2E9C-101B-9397-08002B2CF9AE}" pid="3" name="NXPowerLiteSettings">
    <vt:lpwstr>F7000400038000</vt:lpwstr>
  </property>
  <property fmtid="{D5CDD505-2E9C-101B-9397-08002B2CF9AE}" pid="4" name="NXPowerLiteVersion">
    <vt:lpwstr>D5.0.8</vt:lpwstr>
  </property>
</Properties>
</file>